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9" r:id="rId16"/>
    <p:sldId id="306" r:id="rId17"/>
    <p:sldId id="269" r:id="rId18"/>
    <p:sldId id="270" r:id="rId19"/>
    <p:sldId id="274" r:id="rId20"/>
    <p:sldId id="276" r:id="rId21"/>
    <p:sldId id="272" r:id="rId22"/>
    <p:sldId id="308" r:id="rId23"/>
    <p:sldId id="271" r:id="rId24"/>
    <p:sldId id="273" r:id="rId25"/>
    <p:sldId id="275" r:id="rId26"/>
    <p:sldId id="277" r:id="rId27"/>
    <p:sldId id="307" r:id="rId28"/>
    <p:sldId id="283" r:id="rId29"/>
    <p:sldId id="285" r:id="rId30"/>
    <p:sldId id="311" r:id="rId31"/>
    <p:sldId id="284" r:id="rId32"/>
    <p:sldId id="286" r:id="rId33"/>
    <p:sldId id="287" r:id="rId34"/>
    <p:sldId id="304" r:id="rId35"/>
    <p:sldId id="289" r:id="rId36"/>
    <p:sldId id="292" r:id="rId37"/>
    <p:sldId id="293" r:id="rId38"/>
    <p:sldId id="298" r:id="rId39"/>
    <p:sldId id="299" r:id="rId40"/>
    <p:sldId id="300" r:id="rId41"/>
    <p:sldId id="301" r:id="rId42"/>
    <p:sldId id="302" r:id="rId43"/>
    <p:sldId id="294" r:id="rId44"/>
    <p:sldId id="295" r:id="rId45"/>
    <p:sldId id="296" r:id="rId46"/>
    <p:sldId id="305" r:id="rId47"/>
    <p:sldId id="310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752" autoAdjust="0"/>
  </p:normalViewPr>
  <p:slideViewPr>
    <p:cSldViewPr>
      <p:cViewPr varScale="1">
        <p:scale>
          <a:sx n="58" d="100"/>
          <a:sy n="58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6DCE-3D2E-40CD-8571-E66051D0175A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D7CA2-541E-42DF-BC50-4E020015DA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dirty="0" smtClean="0"/>
              <a:t>Instead of processing the massive sensory input, attention guilds us to some “salient” regions to perform a rapid serials of computationally less demanding, localized visual analysis problem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Attention is characterized by a feedback modulation of neural activity which is believed to be essential for binding the different visual attributes of an object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Attention is involved in triggering behavior related to recognition and planning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CA2-541E-42DF-BC50-4E020015DA5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1.Visual search: an efficient means to understand spatial attention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2.Different</a:t>
            </a:r>
            <a:r>
              <a:rPr lang="en-US" altLang="zh-CN" baseline="0" dirty="0" smtClean="0"/>
              <a:t> levels of </a:t>
            </a:r>
            <a:r>
              <a:rPr lang="en-US" altLang="zh-CN" baseline="0" dirty="0" err="1" smtClean="0"/>
              <a:t>preattentive</a:t>
            </a:r>
            <a:r>
              <a:rPr lang="en-US" altLang="zh-CN" baseline="0" dirty="0" smtClean="0"/>
              <a:t> guidance are reflected by the slope of Reaction Time – set size function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3.</a:t>
            </a:r>
            <a:r>
              <a:rPr lang="en-US" b="1" dirty="0" smtClean="0"/>
              <a:t> Reaction time</a:t>
            </a:r>
            <a:r>
              <a:rPr lang="en-US" dirty="0" smtClean="0"/>
              <a:t> (RT),is the elapsed time between the presentation of a sensory stimulus and the subsequent behavioral response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CA2-541E-42DF-BC50-4E020015DA5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According to </a:t>
            </a:r>
            <a:r>
              <a:rPr lang="en-US" altLang="zh-CN" dirty="0" err="1" smtClean="0"/>
              <a:t>Treisman</a:t>
            </a:r>
            <a:r>
              <a:rPr lang="en-US" altLang="zh-CN" dirty="0" smtClean="0"/>
              <a:t>,	i</a:t>
            </a:r>
            <a:r>
              <a:rPr lang="en-US" dirty="0" smtClean="0"/>
              <a:t>n a first step to visual processing, several primary visual features are processed and represented with separate </a:t>
            </a:r>
            <a:r>
              <a:rPr lang="en-US" b="1" dirty="0" smtClean="0"/>
              <a:t>feature maps</a:t>
            </a:r>
            <a:r>
              <a:rPr lang="en-US" dirty="0" smtClean="0"/>
              <a:t> that are later integrated in a </a:t>
            </a:r>
            <a:r>
              <a:rPr lang="en-US" b="1" dirty="0" smtClean="0"/>
              <a:t>saliency map</a:t>
            </a:r>
            <a:r>
              <a:rPr lang="en-US" dirty="0" smtClean="0"/>
              <a:t> that can be accessed in order to direct attention to the most conspicuous areas.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CA2-541E-42DF-BC50-4E020015DA5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Laurent </a:t>
            </a:r>
            <a:r>
              <a:rPr lang="en-US" altLang="zh-CN" dirty="0" err="1" smtClean="0"/>
              <a:t>Itti</a:t>
            </a:r>
            <a:r>
              <a:rPr lang="en-US" altLang="zh-CN" dirty="0" smtClean="0"/>
              <a:t> from USC (Univ. of</a:t>
            </a:r>
            <a:r>
              <a:rPr lang="en-US" altLang="zh-CN" baseline="0" dirty="0" smtClean="0"/>
              <a:t> Southern California)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CA2-541E-42DF-BC50-4E020015DA5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2B918A-AC69-4EEE-AC4F-D0D598D56C90}" type="slidenum">
              <a:rPr lang="zh-CN" altLang="en-US" smtClean="0"/>
              <a:pPr/>
              <a:t>36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D4EE7A-CF78-4F88-898C-027C3927B192}" type="slidenum">
              <a:rPr lang="zh-CN" altLang="en-US" smtClean="0"/>
              <a:pPr/>
              <a:t>37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pi:</a:t>
            </a:r>
            <a:r>
              <a:rPr lang="en-US" altLang="zh-CN" baseline="0" dirty="0" smtClean="0"/>
              <a:t> the probability of feature activity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7CA2-541E-42DF-BC50-4E020015DA5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2009-12-28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22269;&#38469;&#20250;&#35758;\course-pku-ppt\scanpath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Visual Attention: What Attract You? </a:t>
            </a:r>
            <a:endParaRPr lang="zh-CN" altLang="en-US" sz="36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4714884"/>
            <a:ext cx="4475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Presenter: Wei Wang</a:t>
            </a:r>
          </a:p>
          <a:p>
            <a:pPr algn="ctr"/>
            <a:endParaRPr lang="en-US" altLang="zh-CN" sz="2400" dirty="0" smtClean="0"/>
          </a:p>
          <a:p>
            <a:pPr algn="ctr"/>
            <a:r>
              <a:rPr lang="en-US" altLang="zh-CN" sz="2400" dirty="0" smtClean="0"/>
              <a:t>Institute of Digital Media, </a:t>
            </a:r>
            <a:r>
              <a:rPr lang="en-US" altLang="zh-CN" sz="2400" dirty="0" smtClean="0"/>
              <a:t>PKU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smtClean="0"/>
              <a:t>Does </a:t>
            </a:r>
            <a:r>
              <a:rPr lang="en-US" altLang="zh-CN" dirty="0" smtClean="0"/>
              <a:t>V</a:t>
            </a:r>
            <a:r>
              <a:rPr lang="en-US" altLang="zh-CN" dirty="0" smtClean="0"/>
              <a:t>isual </a:t>
            </a:r>
            <a:r>
              <a:rPr lang="en-US" altLang="zh-CN" dirty="0" smtClean="0"/>
              <a:t>A</a:t>
            </a:r>
            <a:r>
              <a:rPr lang="en-US" altLang="zh-CN" dirty="0" smtClean="0"/>
              <a:t>ttention </a:t>
            </a:r>
            <a:r>
              <a:rPr lang="en-US" altLang="zh-CN" dirty="0" smtClean="0"/>
              <a:t>E</a:t>
            </a:r>
            <a:r>
              <a:rPr lang="en-US" altLang="zh-CN" dirty="0" smtClean="0"/>
              <a:t>xist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 smtClean="0"/>
              <a:t>Visual attention </a:t>
            </a:r>
            <a:r>
              <a:rPr lang="en-US" altLang="zh-CN" dirty="0" smtClean="0"/>
              <a:t>guilds us to some “salient” </a:t>
            </a:r>
            <a:r>
              <a:rPr lang="en-US" altLang="zh-CN" dirty="0" smtClean="0"/>
              <a:t>regions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en-US" altLang="zh-CN" dirty="0" smtClean="0"/>
              <a:t>Attention is characterized by a feedback modulation of neural </a:t>
            </a:r>
            <a:r>
              <a:rPr lang="en-US" altLang="zh-CN" dirty="0" smtClean="0"/>
              <a:t>activity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en-US" altLang="zh-CN" dirty="0" smtClean="0"/>
              <a:t>Attention is involved in triggering behavior related to recognition and planning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Types of Visual 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Location-</a:t>
            </a:r>
            <a:r>
              <a:rPr lang="en-US" altLang="zh-CN" dirty="0" smtClean="0"/>
              <a:t>based </a:t>
            </a:r>
            <a:r>
              <a:rPr lang="en-US" altLang="zh-CN" dirty="0" smtClean="0"/>
              <a:t>attention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Involving selecting a stimulus on the basis of its spatial location, generally associating with early visual processing</a:t>
            </a:r>
          </a:p>
          <a:p>
            <a:r>
              <a:rPr lang="en-US" altLang="zh-CN" dirty="0" smtClean="0"/>
              <a:t>Feature-based attention</a:t>
            </a:r>
          </a:p>
          <a:p>
            <a:pPr lvl="1"/>
            <a:r>
              <a:rPr lang="en-US" altLang="zh-CN" dirty="0" smtClean="0"/>
              <a:t>Directing attention to a feature domain, such as color or motion, to enhance the processing of that feature</a:t>
            </a:r>
          </a:p>
          <a:p>
            <a:r>
              <a:rPr lang="en-US" altLang="zh-CN" dirty="0" smtClean="0"/>
              <a:t>Object-based attention</a:t>
            </a:r>
          </a:p>
          <a:p>
            <a:pPr lvl="1"/>
            <a:r>
              <a:rPr lang="en-US" altLang="zh-CN" dirty="0" smtClean="0"/>
              <a:t>Attend to an object which is defined by a set of features at a location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929198"/>
            <a:ext cx="54267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 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Visual search</a:t>
            </a:r>
            <a:r>
              <a:rPr lang="en-US" altLang="zh-CN" dirty="0" smtClean="0"/>
              <a:t>: the observer is looking for one target item in a display containing some distracting items</a:t>
            </a:r>
          </a:p>
          <a:p>
            <a:r>
              <a:rPr lang="en-US" altLang="zh-CN" dirty="0" smtClean="0"/>
              <a:t>The efficiency of visual search is measured by the slope of Reaction time – set size</a:t>
            </a: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69082"/>
            <a:ext cx="3643338" cy="28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38978"/>
            <a:ext cx="2714644" cy="265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82893" y="6429396"/>
            <a:ext cx="231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Wolfe J. “Visual Attention”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Preattentive</a:t>
            </a:r>
            <a:r>
              <a:rPr lang="en-US" altLang="zh-CN" dirty="0" smtClean="0"/>
              <a:t> Visual Features</a:t>
            </a:r>
            <a:endParaRPr lang="zh-CN" altLang="en-US" dirty="0"/>
          </a:p>
        </p:txBody>
      </p:sp>
      <p:pic>
        <p:nvPicPr>
          <p:cNvPr id="4" name="Picture 4" descr="C:\Documents and Settings\wangwei\桌面\tg_orie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63675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wangwei\桌面\tg_le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38" y="144780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wangwei\桌面\tg_clos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28" y="1428736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wangwei\桌面\tg_siz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7938" y="318136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Documents and Settings\wangwei\桌面\tg_curv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28" y="3148007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Documents and Settings\wangwei\桌面\tg_de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7091" y="3148009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Documents and Settings\wangwei\桌面\tg_num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318136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:\Documents and Settings\wangwei\桌面\tg_hue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7091" y="1428736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C:\Documents and Settings\wangwei\桌面\tg_flick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47938" y="489586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C:\Documents and Settings\wangwei\桌面\tg_vel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3040" y="4857746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C:\Documents and Settings\wangwei\桌面\tg_dir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3" y="489586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 Integration Theory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zh-CN" dirty="0" smtClean="0"/>
              <a:t>		</a:t>
            </a:r>
            <a:endParaRPr lang="zh-CN" altLang="en-US" dirty="0"/>
          </a:p>
        </p:txBody>
      </p:sp>
      <p:pic>
        <p:nvPicPr>
          <p:cNvPr id="7" name="Picture 7" descr=" red apple                                                      0005335D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579518"/>
            <a:ext cx="1357322" cy="1492688"/>
          </a:xfrm>
          <a:prstGeom prst="rect">
            <a:avLst/>
          </a:prstGeom>
          <a:noFill/>
        </p:spPr>
      </p:pic>
      <p:pic>
        <p:nvPicPr>
          <p:cNvPr id="8" name="Picture 6" descr="scissors 47                                                    00053580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2758" y="2743966"/>
            <a:ext cx="2005456" cy="1470852"/>
          </a:xfrm>
          <a:prstGeom prst="rect">
            <a:avLst/>
          </a:prstGeom>
          <a:noFill/>
        </p:spPr>
      </p:pic>
      <p:pic>
        <p:nvPicPr>
          <p:cNvPr id="13" name="Picture 1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513032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43570" y="1773784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How do we discriminate them?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6143636" y="2428868"/>
            <a:ext cx="2357454" cy="38576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14282" y="6429396"/>
            <a:ext cx="500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“Conjunction </a:t>
            </a:r>
            <a:r>
              <a:rPr lang="en-US" altLang="zh-CN" sz="1400" dirty="0" smtClean="0"/>
              <a:t>search </a:t>
            </a:r>
            <a:r>
              <a:rPr lang="en-US" altLang="zh-CN" sz="1400" dirty="0" smtClean="0"/>
              <a:t>revisited”, </a:t>
            </a:r>
            <a:r>
              <a:rPr lang="en-US" altLang="zh-CN" sz="1400" dirty="0" err="1" smtClean="0"/>
              <a:t>Treisman</a:t>
            </a:r>
            <a:r>
              <a:rPr lang="en-US" altLang="zh-CN" sz="1400" dirty="0" smtClean="0"/>
              <a:t> and </a:t>
            </a:r>
            <a:r>
              <a:rPr lang="en-US" altLang="zh-CN" sz="1400" dirty="0" smtClean="0"/>
              <a:t>Sato, 1990.</a:t>
            </a:r>
            <a:endParaRPr lang="zh-CN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Inhibition Of Return (IOR)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Observation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en-US" altLang="zh-CN" dirty="0" smtClean="0"/>
              <a:t>	The speed and accuracy of detecting an object are first briefly enhanced after the object is attended, then the speed and accuracy are impaired.</a:t>
            </a:r>
          </a:p>
          <a:p>
            <a:r>
              <a:rPr lang="en-US" altLang="zh-CN" dirty="0" smtClean="0"/>
              <a:t>Conclusion 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en-US" altLang="zh-CN" dirty="0" smtClean="0"/>
              <a:t>	IOR promotes exploration of new, previously unattended objects in the scene during visual search by preventing attention from returning to already-attended objects.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 smtClean="0"/>
              <a:t>Introduction to visual attention</a:t>
            </a:r>
          </a:p>
          <a:p>
            <a:pPr marL="514350" indent="-514350"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computational </a:t>
            </a:r>
            <a:r>
              <a:rPr lang="en-US" altLang="zh-CN" dirty="0" smtClean="0">
                <a:solidFill>
                  <a:srgbClr val="FF0000"/>
                </a:solidFill>
              </a:rPr>
              <a:t>models of visual attention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The state-of-the-art models </a:t>
            </a:r>
            <a:r>
              <a:rPr lang="en-US" altLang="zh-CN" dirty="0" smtClean="0"/>
              <a:t>of visual attention</a:t>
            </a:r>
          </a:p>
          <a:p>
            <a:pPr marL="514350" indent="-514350">
              <a:buAutoNum type="arabicPeriod"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An important challenge for computational neuroscience</a:t>
            </a:r>
          </a:p>
          <a:p>
            <a:r>
              <a:rPr lang="en-US" altLang="zh-CN" dirty="0" smtClean="0"/>
              <a:t>Potential applications for computer vision</a:t>
            </a:r>
          </a:p>
          <a:p>
            <a:pPr lvl="1"/>
            <a:r>
              <a:rPr lang="en-US" altLang="zh-CN" dirty="0" smtClean="0"/>
              <a:t>Surveillance</a:t>
            </a:r>
          </a:p>
          <a:p>
            <a:pPr lvl="1"/>
            <a:r>
              <a:rPr lang="en-US" altLang="zh-CN" dirty="0" smtClean="0"/>
              <a:t>Automatic target detection</a:t>
            </a:r>
          </a:p>
          <a:p>
            <a:pPr lvl="1"/>
            <a:r>
              <a:rPr lang="en-US" altLang="zh-CN" dirty="0" smtClean="0"/>
              <a:t>Scene categorization</a:t>
            </a:r>
          </a:p>
          <a:p>
            <a:pPr lvl="1"/>
            <a:r>
              <a:rPr lang="en-US" altLang="zh-CN" dirty="0" smtClean="0"/>
              <a:t>Object recognition</a:t>
            </a:r>
          </a:p>
          <a:p>
            <a:pPr lvl="1"/>
            <a:r>
              <a:rPr lang="en-US" altLang="zh-CN" dirty="0" smtClean="0"/>
              <a:t>Navigational aids</a:t>
            </a:r>
          </a:p>
          <a:p>
            <a:pPr lvl="1"/>
            <a:r>
              <a:rPr lang="en-US" altLang="zh-CN" dirty="0" smtClean="0"/>
              <a:t>Robotic control</a:t>
            </a:r>
          </a:p>
          <a:p>
            <a:pPr lvl="1"/>
            <a:r>
              <a:rPr lang="en-US" altLang="zh-CN" dirty="0" smtClean="0"/>
              <a:t>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Structure of Computational Models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14678" y="2000240"/>
            <a:ext cx="271464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Computational model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2071670" y="2571744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000760" y="2571744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88923" y="228599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Input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228599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Output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4282" y="2357430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Images/Videos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215206" y="2357430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Saliency map</a:t>
            </a:r>
          </a:p>
          <a:p>
            <a:r>
              <a:rPr lang="en-US" altLang="zh-CN" dirty="0" smtClean="0"/>
              <a:t>(and others)</a:t>
            </a:r>
            <a:endParaRPr lang="zh-CN" altLang="en-US" dirty="0"/>
          </a:p>
        </p:txBody>
      </p:sp>
      <p:pic>
        <p:nvPicPr>
          <p:cNvPr id="11" name="图片 10" descr="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10" y="3729042"/>
            <a:ext cx="3148058" cy="2362199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3857620" y="4786322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293" y="3643314"/>
            <a:ext cx="323111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Image/Video Data Set and Eye-Tracking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D.B. Bruce’s data set</a:t>
            </a:r>
          </a:p>
          <a:p>
            <a:pPr lvl="1"/>
            <a:r>
              <a:rPr lang="en-US" altLang="zh-CN" dirty="0" smtClean="0"/>
              <a:t>120 color images including indoor and outdoor scenes</a:t>
            </a:r>
          </a:p>
          <a:p>
            <a:pPr lvl="1"/>
            <a:r>
              <a:rPr lang="en-US" altLang="zh-CN" dirty="0" smtClean="0"/>
              <a:t>Record 20 subjects’ fixation data</a:t>
            </a:r>
          </a:p>
          <a:p>
            <a:r>
              <a:rPr lang="en-US" altLang="zh-CN" dirty="0" smtClean="0"/>
              <a:t>W. </a:t>
            </a:r>
            <a:r>
              <a:rPr lang="en-US" altLang="zh-CN" dirty="0" err="1" smtClean="0"/>
              <a:t>Einhauser’s</a:t>
            </a:r>
            <a:r>
              <a:rPr lang="en-US" altLang="zh-CN" dirty="0" smtClean="0"/>
              <a:t> data set</a:t>
            </a:r>
          </a:p>
          <a:p>
            <a:pPr lvl="1"/>
            <a:r>
              <a:rPr lang="en-US" altLang="zh-CN" dirty="0" smtClean="0"/>
              <a:t>108 gray images of natural scenes and each image has nine versions</a:t>
            </a:r>
          </a:p>
          <a:p>
            <a:pPr lvl="1"/>
            <a:r>
              <a:rPr lang="en-US" altLang="zh-CN" dirty="0" smtClean="0"/>
              <a:t>Record 7 subjects’ fixation data</a:t>
            </a:r>
          </a:p>
          <a:p>
            <a:r>
              <a:rPr lang="en-US" altLang="zh-CN" dirty="0" smtClean="0"/>
              <a:t>L. </a:t>
            </a:r>
            <a:r>
              <a:rPr lang="en-US" altLang="zh-CN" dirty="0" err="1" smtClean="0"/>
              <a:t>I</a:t>
            </a:r>
            <a:r>
              <a:rPr lang="en-US" altLang="zh-CN" dirty="0" err="1" smtClean="0"/>
              <a:t>tti’s</a:t>
            </a:r>
            <a:r>
              <a:rPr lang="en-US" altLang="zh-CN" dirty="0" smtClean="0"/>
              <a:t> </a:t>
            </a:r>
            <a:r>
              <a:rPr lang="en-US" altLang="zh-CN" dirty="0" smtClean="0"/>
              <a:t>data set</a:t>
            </a:r>
          </a:p>
          <a:p>
            <a:pPr lvl="1"/>
            <a:r>
              <a:rPr lang="en-US" altLang="zh-CN" dirty="0" smtClean="0"/>
              <a:t>50 video clips including outdoor scenes, TV broadcast and video games</a:t>
            </a:r>
          </a:p>
          <a:p>
            <a:pPr lvl="1"/>
            <a:r>
              <a:rPr lang="en-US" altLang="zh-CN" dirty="0" smtClean="0"/>
              <a:t>Record 8 subjects’ fixation data</a:t>
            </a:r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Introduction to visual attention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 smtClean="0"/>
              <a:t>computational </a:t>
            </a:r>
            <a:r>
              <a:rPr lang="en-US" altLang="zh-CN" dirty="0" smtClean="0"/>
              <a:t>models of visual attention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The state-of-the-art models </a:t>
            </a:r>
            <a:r>
              <a:rPr lang="en-US" altLang="zh-CN" dirty="0" smtClean="0"/>
              <a:t>of visual attention</a:t>
            </a:r>
          </a:p>
          <a:p>
            <a:pPr marL="514350" indent="-514350">
              <a:buAutoNum type="arabicPeriod"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Samples from Bruce’ s Data Set</a:t>
            </a:r>
            <a:endParaRPr lang="zh-CN" altLang="en-US" dirty="0"/>
          </a:p>
        </p:txBody>
      </p:sp>
      <p:pic>
        <p:nvPicPr>
          <p:cNvPr id="4" name="内容占位符 3" descr="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28596" y="4657742"/>
            <a:ext cx="1694621" cy="1271588"/>
          </a:xfrm>
        </p:spPr>
      </p:pic>
      <p:pic>
        <p:nvPicPr>
          <p:cNvPr id="5" name="图片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72318" y="1831413"/>
            <a:ext cx="1729227" cy="1297555"/>
          </a:xfrm>
          <a:prstGeom prst="rect">
            <a:avLst/>
          </a:prstGeom>
        </p:spPr>
      </p:pic>
      <p:pic>
        <p:nvPicPr>
          <p:cNvPr id="6" name="图片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00022" y="3200406"/>
            <a:ext cx="1729227" cy="1297555"/>
          </a:xfrm>
          <a:prstGeom prst="rect">
            <a:avLst/>
          </a:prstGeom>
        </p:spPr>
      </p:pic>
      <p:pic>
        <p:nvPicPr>
          <p:cNvPr id="7" name="图片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614600" y="3200406"/>
            <a:ext cx="1729227" cy="1297555"/>
          </a:xfrm>
          <a:prstGeom prst="rect">
            <a:avLst/>
          </a:prstGeom>
        </p:spPr>
      </p:pic>
      <p:pic>
        <p:nvPicPr>
          <p:cNvPr id="8" name="图片 7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829178" y="4629166"/>
            <a:ext cx="1729227" cy="1297555"/>
          </a:xfrm>
          <a:prstGeom prst="rect">
            <a:avLst/>
          </a:prstGeom>
        </p:spPr>
      </p:pic>
      <p:pic>
        <p:nvPicPr>
          <p:cNvPr id="9" name="图片 8" descr="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14600" y="4629166"/>
            <a:ext cx="1729227" cy="1297555"/>
          </a:xfrm>
          <a:prstGeom prst="rect">
            <a:avLst/>
          </a:prstGeom>
        </p:spPr>
      </p:pic>
      <p:pic>
        <p:nvPicPr>
          <p:cNvPr id="10" name="图片 9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972318" y="3200406"/>
            <a:ext cx="1729227" cy="1297555"/>
          </a:xfrm>
          <a:prstGeom prst="rect">
            <a:avLst/>
          </a:prstGeom>
        </p:spPr>
      </p:pic>
      <p:pic>
        <p:nvPicPr>
          <p:cNvPr id="11" name="图片 10" descr="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972318" y="4617495"/>
            <a:ext cx="1729227" cy="1297555"/>
          </a:xfrm>
          <a:prstGeom prst="rect">
            <a:avLst/>
          </a:prstGeom>
        </p:spPr>
      </p:pic>
      <p:pic>
        <p:nvPicPr>
          <p:cNvPr id="12" name="图片 11" descr="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400022" y="1843084"/>
            <a:ext cx="1729227" cy="1297555"/>
          </a:xfrm>
          <a:prstGeom prst="rect">
            <a:avLst/>
          </a:prstGeom>
        </p:spPr>
      </p:pic>
      <p:pic>
        <p:nvPicPr>
          <p:cNvPr id="13" name="图片 12" descr="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4814463" y="3200406"/>
            <a:ext cx="1729227" cy="1297555"/>
          </a:xfrm>
          <a:prstGeom prst="rect">
            <a:avLst/>
          </a:prstGeom>
        </p:spPr>
      </p:pic>
      <p:pic>
        <p:nvPicPr>
          <p:cNvPr id="14" name="图片 13" descr="1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2614600" y="1843084"/>
            <a:ext cx="1729227" cy="1297555"/>
          </a:xfrm>
          <a:prstGeom prst="rect">
            <a:avLst/>
          </a:prstGeom>
        </p:spPr>
      </p:pic>
      <p:pic>
        <p:nvPicPr>
          <p:cNvPr id="15" name="图片 14" descr="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829178" y="1843084"/>
            <a:ext cx="1729227" cy="129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Eye-tracking data (original image)</a:t>
            </a:r>
            <a:endParaRPr lang="zh-CN" altLang="en-US" dirty="0"/>
          </a:p>
        </p:txBody>
      </p:sp>
      <p:pic>
        <p:nvPicPr>
          <p:cNvPr id="5122" name="Picture 2" descr="M:\laptop_backup\Attention\Data\Bruce\eyetrackingdata\fixdens\Original Image Set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9" y="1982407"/>
            <a:ext cx="5815029" cy="4363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Scanpath</a:t>
            </a:r>
            <a:r>
              <a:rPr lang="en-US" altLang="zh-CN" dirty="0" smtClean="0"/>
              <a:t> Demo</a:t>
            </a:r>
            <a:endParaRPr lang="zh-CN" altLang="en-US" dirty="0"/>
          </a:p>
        </p:txBody>
      </p:sp>
      <p:pic>
        <p:nvPicPr>
          <p:cNvPr id="4" name="scanpath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555754"/>
            <a:ext cx="6429420" cy="4818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Eye-tracking data (fixations)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562" y="1743062"/>
            <a:ext cx="72802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69376"/>
            <a:ext cx="7874509" cy="544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Eye-tracking data (density map)</a:t>
            </a:r>
            <a:endParaRPr lang="zh-CN" altLang="en-US" dirty="0"/>
          </a:p>
        </p:txBody>
      </p:sp>
      <p:pic>
        <p:nvPicPr>
          <p:cNvPr id="6146" name="Picture 2" descr="M:\laptop_backup\Attention\Data\Bruce\eyetrackingdata\fixdens\Density Maps produced from raw experimental eye tracking data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15975"/>
            <a:ext cx="5786478" cy="4341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Form of Fixation Data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4282" y="2941638"/>
            <a:ext cx="8715436" cy="341632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fixation number ,   x position,    y position,    begin </a:t>
            </a:r>
            <a:r>
              <a:rPr lang="en-US" altLang="zh-CN" dirty="0" smtClean="0"/>
              <a:t>time (s),   </a:t>
            </a:r>
            <a:r>
              <a:rPr lang="en-US" altLang="zh-CN" dirty="0" smtClean="0"/>
              <a:t>end </a:t>
            </a:r>
            <a:r>
              <a:rPr lang="en-US" altLang="zh-CN" dirty="0" smtClean="0"/>
              <a:t>time (s), duration(s)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</a:p>
          <a:p>
            <a:r>
              <a:rPr lang="en-US" altLang="zh-CN" dirty="0" smtClean="0"/>
              <a:t>1.                                449,                     270,            0.150,             </a:t>
            </a:r>
            <a:r>
              <a:rPr lang="en-US" altLang="zh-CN" dirty="0" smtClean="0"/>
              <a:t>      0.430</a:t>
            </a:r>
            <a:r>
              <a:rPr lang="en-US" altLang="zh-CN" dirty="0" smtClean="0"/>
              <a:t>,        0.280</a:t>
            </a:r>
          </a:p>
          <a:p>
            <a:r>
              <a:rPr lang="en-US" altLang="zh-CN" dirty="0" smtClean="0"/>
              <a:t>2.                                361,                     156,             0.500,           </a:t>
            </a:r>
            <a:r>
              <a:rPr lang="en-US" altLang="zh-CN" dirty="0" smtClean="0"/>
              <a:t>       </a:t>
            </a:r>
            <a:r>
              <a:rPr lang="en-US" altLang="zh-CN" dirty="0" smtClean="0"/>
              <a:t>0.791,         0.291</a:t>
            </a:r>
          </a:p>
          <a:p>
            <a:r>
              <a:rPr lang="en-US" altLang="zh-CN" dirty="0" smtClean="0"/>
              <a:t>3.                                566,                     556,             1.001,            </a:t>
            </a:r>
            <a:r>
              <a:rPr lang="en-US" altLang="zh-CN" dirty="0" smtClean="0"/>
              <a:t>       </a:t>
            </a:r>
            <a:r>
              <a:rPr lang="en-US" altLang="zh-CN" dirty="0" smtClean="0"/>
              <a:t>1.231,         0.230</a:t>
            </a:r>
          </a:p>
          <a:p>
            <a:r>
              <a:rPr lang="en-US" altLang="zh-CN" dirty="0" smtClean="0"/>
              <a:t>4.                                400,                     548,            1.291,              </a:t>
            </a:r>
            <a:r>
              <a:rPr lang="en-US" altLang="zh-CN" dirty="0" smtClean="0"/>
              <a:t>      1.562</a:t>
            </a:r>
            <a:r>
              <a:rPr lang="en-US" altLang="zh-CN" dirty="0" smtClean="0"/>
              <a:t>,        0.271</a:t>
            </a:r>
          </a:p>
          <a:p>
            <a:r>
              <a:rPr lang="en-US" altLang="zh-CN" dirty="0" smtClean="0"/>
              <a:t>5.                                 387,                    619,             1.592,             </a:t>
            </a:r>
            <a:r>
              <a:rPr lang="en-US" altLang="zh-CN" dirty="0" smtClean="0"/>
              <a:t>      </a:t>
            </a:r>
            <a:r>
              <a:rPr lang="en-US" altLang="zh-CN" dirty="0" smtClean="0"/>
              <a:t>1.792,        </a:t>
            </a:r>
            <a:r>
              <a:rPr lang="en-US" altLang="zh-CN" dirty="0" smtClean="0"/>
              <a:t> 0.200</a:t>
            </a:r>
            <a:endParaRPr lang="en-US" altLang="zh-CN" dirty="0" smtClean="0"/>
          </a:p>
          <a:p>
            <a:r>
              <a:rPr lang="en-US" altLang="zh-CN" dirty="0" smtClean="0"/>
              <a:t>6.                                698,                     672,            1.892,              </a:t>
            </a:r>
            <a:r>
              <a:rPr lang="en-US" altLang="zh-CN" dirty="0" smtClean="0"/>
              <a:t>     2.093</a:t>
            </a:r>
            <a:r>
              <a:rPr lang="en-US" altLang="zh-CN" dirty="0" smtClean="0"/>
              <a:t>,       </a:t>
            </a:r>
            <a:r>
              <a:rPr lang="en-US" altLang="zh-CN" dirty="0" smtClean="0"/>
              <a:t> 0.201</a:t>
            </a:r>
            <a:endParaRPr lang="en-US" altLang="zh-CN" dirty="0" smtClean="0"/>
          </a:p>
          <a:p>
            <a:r>
              <a:rPr lang="en-US" altLang="zh-CN" dirty="0" smtClean="0"/>
              <a:t>7.                                 730,                    528,            2.133,               </a:t>
            </a:r>
            <a:r>
              <a:rPr lang="en-US" altLang="zh-CN" dirty="0" smtClean="0"/>
              <a:t>    2.493</a:t>
            </a:r>
            <a:r>
              <a:rPr lang="en-US" altLang="zh-CN" dirty="0" smtClean="0"/>
              <a:t>,      </a:t>
            </a:r>
            <a:r>
              <a:rPr lang="en-US" altLang="zh-CN" dirty="0" smtClean="0"/>
              <a:t>   </a:t>
            </a:r>
            <a:r>
              <a:rPr lang="en-US" altLang="zh-CN" dirty="0" smtClean="0"/>
              <a:t>0.360</a:t>
            </a:r>
          </a:p>
          <a:p>
            <a:r>
              <a:rPr lang="en-US" altLang="zh-CN" dirty="0" smtClean="0"/>
              <a:t>8.                                719,                     288,            2.663,              </a:t>
            </a:r>
            <a:r>
              <a:rPr lang="en-US" altLang="zh-CN" dirty="0" smtClean="0"/>
              <a:t>     </a:t>
            </a:r>
            <a:r>
              <a:rPr lang="en-US" altLang="zh-CN" dirty="0" smtClean="0"/>
              <a:t>3.094,     </a:t>
            </a:r>
            <a:r>
              <a:rPr lang="en-US" altLang="zh-CN" dirty="0" smtClean="0"/>
              <a:t>   </a:t>
            </a:r>
            <a:r>
              <a:rPr lang="en-US" altLang="zh-CN" dirty="0" smtClean="0"/>
              <a:t>0.431</a:t>
            </a:r>
          </a:p>
          <a:p>
            <a:r>
              <a:rPr lang="en-US" altLang="zh-CN" dirty="0" smtClean="0"/>
              <a:t>9.                                805,                     295,            3.134,              </a:t>
            </a:r>
            <a:r>
              <a:rPr lang="en-US" altLang="zh-CN" dirty="0" smtClean="0"/>
              <a:t>     </a:t>
            </a:r>
            <a:r>
              <a:rPr lang="en-US" altLang="zh-CN" dirty="0" smtClean="0"/>
              <a:t>3.535,       </a:t>
            </a:r>
            <a:r>
              <a:rPr lang="en-US" altLang="zh-CN" dirty="0" smtClean="0"/>
              <a:t>  0.401</a:t>
            </a:r>
            <a:endParaRPr lang="en-US" altLang="zh-CN" dirty="0" smtClean="0"/>
          </a:p>
          <a:p>
            <a:r>
              <a:rPr lang="en-US" altLang="zh-CN" dirty="0" smtClean="0"/>
              <a:t>10.                              451,                     287,             3.635,               </a:t>
            </a:r>
            <a:r>
              <a:rPr lang="en-US" altLang="zh-CN" dirty="0" smtClean="0"/>
              <a:t>   3.935</a:t>
            </a:r>
            <a:r>
              <a:rPr lang="en-US" altLang="zh-CN" dirty="0" smtClean="0"/>
              <a:t>,      </a:t>
            </a:r>
            <a:r>
              <a:rPr lang="en-US" altLang="zh-CN" dirty="0" smtClean="0"/>
              <a:t>    0.300</a:t>
            </a:r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1460" y="1357298"/>
            <a:ext cx="61366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10 fixation points</a:t>
            </a:r>
          </a:p>
          <a:p>
            <a:r>
              <a:rPr lang="en-US" altLang="zh-CN" sz="2000" dirty="0" smtClean="0"/>
              <a:t>Maximum gap between </a:t>
            </a:r>
            <a:r>
              <a:rPr lang="en-US" altLang="zh-CN" sz="2000" dirty="0" err="1" smtClean="0"/>
              <a:t>gazepoints</a:t>
            </a:r>
            <a:r>
              <a:rPr lang="en-US" altLang="zh-CN" sz="2000" dirty="0" smtClean="0"/>
              <a:t> (seconds): 0.500 </a:t>
            </a:r>
          </a:p>
          <a:p>
            <a:r>
              <a:rPr lang="en-US" altLang="zh-CN" sz="2000" dirty="0" smtClean="0"/>
              <a:t>Minimum fixation time (seconds): 0.200</a:t>
            </a:r>
          </a:p>
          <a:p>
            <a:r>
              <a:rPr lang="en-US" altLang="zh-CN" sz="2000" dirty="0" smtClean="0"/>
              <a:t>Minimum fixation diameter (pixels):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altLang="zh-CN" dirty="0" smtClean="0"/>
              <a:t>Qualitative comparison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Quantitative comparison</a:t>
            </a:r>
          </a:p>
          <a:p>
            <a:pPr lvl="1"/>
            <a:r>
              <a:rPr lang="en-US" altLang="zh-CN" dirty="0" smtClean="0"/>
              <a:t>ROC </a:t>
            </a:r>
            <a:r>
              <a:rPr lang="en-US" altLang="zh-CN" dirty="0" smtClean="0"/>
              <a:t>curve</a:t>
            </a: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	y-axis: TPR = TP/P</a:t>
            </a:r>
          </a:p>
          <a:p>
            <a:pPr lvl="1">
              <a:buNone/>
            </a:pPr>
            <a:r>
              <a:rPr lang="en-US" altLang="zh-CN" dirty="0" smtClean="0"/>
              <a:t>	x-axis: FPR = FP/N</a:t>
            </a:r>
          </a:p>
        </p:txBody>
      </p:sp>
      <p:pic>
        <p:nvPicPr>
          <p:cNvPr id="4" name="图片 3" descr="d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095450"/>
            <a:ext cx="2000264" cy="150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95450"/>
            <a:ext cx="2000264" cy="15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148321"/>
            <a:ext cx="1928826" cy="1447327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286116" y="2000240"/>
            <a:ext cx="4643470" cy="17145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3143272" cy="25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 smtClean="0"/>
              <a:t>Introduction to visual attention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 smtClean="0"/>
              <a:t>computational </a:t>
            </a:r>
            <a:r>
              <a:rPr lang="en-US" altLang="zh-CN" dirty="0" smtClean="0"/>
              <a:t>models of visual attention</a:t>
            </a:r>
          </a:p>
          <a:p>
            <a:pPr marL="514350" indent="-514350"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The state-of-the-art models </a:t>
            </a:r>
            <a:r>
              <a:rPr lang="en-US" altLang="zh-CN" dirty="0" smtClean="0">
                <a:solidFill>
                  <a:srgbClr val="FF0000"/>
                </a:solidFill>
              </a:rPr>
              <a:t>of visual attention</a:t>
            </a:r>
          </a:p>
          <a:p>
            <a:pPr marL="514350" indent="-514350">
              <a:buAutoNum type="arabicPeriod"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General Framework of A Computational Model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071538" y="1571612"/>
            <a:ext cx="171451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Image/Video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428596" y="2786058"/>
            <a:ext cx="285752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Extract visual features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643306" y="3214686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Measurement of  Visual Saliency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6572264" y="3571876"/>
            <a:ext cx="192882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Normalization</a:t>
            </a:r>
          </a:p>
          <a:p>
            <a:pPr algn="ctr"/>
            <a:r>
              <a:rPr lang="en-US" altLang="zh-CN" dirty="0" smtClean="0"/>
              <a:t>(optional)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6643702" y="528638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Saliency map</a:t>
            </a:r>
            <a:endParaRPr lang="zh-CN" altLang="en-US" dirty="0"/>
          </a:p>
        </p:txBody>
      </p:sp>
      <p:sp>
        <p:nvSpPr>
          <p:cNvPr id="11" name="下箭头 10"/>
          <p:cNvSpPr/>
          <p:nvPr/>
        </p:nvSpPr>
        <p:spPr>
          <a:xfrm>
            <a:off x="1843068" y="2285992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7500958" y="4500570"/>
            <a:ext cx="14287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072198" y="3957642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1857356" y="3971930"/>
            <a:ext cx="171451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857356" y="3500438"/>
            <a:ext cx="45719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14294" y="2643182"/>
            <a:ext cx="8501090" cy="22860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79721" y="2643182"/>
            <a:ext cx="240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Computational Model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413256" cy="758952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Center-Surround Receptive Field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13190" cy="4572000"/>
          </a:xfrm>
        </p:spPr>
        <p:txBody>
          <a:bodyPr/>
          <a:lstStyle/>
          <a:p>
            <a:pPr algn="just"/>
            <a:r>
              <a:rPr lang="en-US" altLang="zh-CN" dirty="0" smtClean="0"/>
              <a:t>Receptive field: a region of space in which the presence of a stimulus will alter the firing of that neuron</a:t>
            </a:r>
          </a:p>
          <a:p>
            <a:pPr algn="just"/>
            <a:endParaRPr lang="en-US" altLang="zh-CN" dirty="0" smtClean="0"/>
          </a:p>
          <a:p>
            <a:pPr algn="just"/>
            <a:r>
              <a:rPr lang="en-US" altLang="zh-CN" dirty="0" smtClean="0"/>
              <a:t>Receptive field of Retinal ganglion </a:t>
            </a:r>
            <a:r>
              <a:rPr lang="en-US" altLang="zh-CN" dirty="0" smtClean="0"/>
              <a:t>cells</a:t>
            </a:r>
          </a:p>
          <a:p>
            <a:pPr lvl="1" algn="just"/>
            <a:r>
              <a:rPr lang="en-US" altLang="zh-CN" dirty="0" smtClean="0"/>
              <a:t>Detecting contrast</a:t>
            </a:r>
          </a:p>
          <a:p>
            <a:pPr lvl="1" algn="just"/>
            <a:r>
              <a:rPr lang="en-US" altLang="zh-CN" dirty="0" smtClean="0"/>
              <a:t>Detecting objects’ edges</a:t>
            </a:r>
            <a:endParaRPr lang="zh-CN" altLang="en-US" dirty="0"/>
          </a:p>
        </p:txBody>
      </p:sp>
      <p:pic>
        <p:nvPicPr>
          <p:cNvPr id="44035" name="Picture 3" descr="C:\Documents and Settings\dell\桌面\328px-Receptive_fiel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8861" y="404834"/>
            <a:ext cx="3332163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</a:t>
            </a:r>
            <a:r>
              <a:rPr lang="en-US" altLang="zh-CN" dirty="0" smtClean="0"/>
              <a:t>I</a:t>
            </a:r>
            <a:r>
              <a:rPr lang="en-US" altLang="zh-CN" dirty="0" smtClean="0"/>
              <a:t>s </a:t>
            </a:r>
            <a:r>
              <a:rPr lang="en-US" altLang="zh-CN" dirty="0" smtClean="0"/>
              <a:t>A</a:t>
            </a:r>
            <a:r>
              <a:rPr lang="en-US" altLang="zh-CN" dirty="0" smtClean="0"/>
              <a:t>ttention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5127504" cy="4572000"/>
          </a:xfrm>
        </p:spPr>
        <p:txBody>
          <a:bodyPr/>
          <a:lstStyle/>
          <a:p>
            <a:r>
              <a:rPr lang="en-US" altLang="zh-CN" dirty="0" smtClean="0"/>
              <a:t>Attention </a:t>
            </a:r>
          </a:p>
          <a:p>
            <a:pPr lvl="1" algn="just"/>
            <a:r>
              <a:rPr lang="en-US" altLang="zh-CN" dirty="0" smtClean="0"/>
              <a:t>The </a:t>
            </a:r>
            <a:r>
              <a:rPr lang="en-US" altLang="zh-CN" dirty="0" smtClean="0"/>
              <a:t>cognitive process of selectively concentrating on one aspect of the environment while ignoring other things.</a:t>
            </a:r>
          </a:p>
          <a:p>
            <a:pPr lvl="1" algn="just"/>
            <a:endParaRPr lang="en-US" altLang="zh-CN" dirty="0" smtClean="0"/>
          </a:p>
          <a:p>
            <a:pPr lvl="1" algn="just"/>
            <a:r>
              <a:rPr lang="en-US" altLang="zh-CN" dirty="0" smtClean="0"/>
              <a:t>Referred to as the allocation of processing resources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99197"/>
            <a:ext cx="2819402" cy="283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50296" y="5286388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Cocktail-Party-Effects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L. </a:t>
            </a:r>
            <a:r>
              <a:rPr lang="en-US" altLang="zh-CN" dirty="0" err="1" smtClean="0"/>
              <a:t>Itti</a:t>
            </a:r>
            <a:r>
              <a:rPr lang="en-US" altLang="zh-CN" dirty="0" smtClean="0"/>
              <a:t>, C. Koch, E. </a:t>
            </a:r>
            <a:r>
              <a:rPr lang="en-US" altLang="zh-CN" dirty="0" err="1" smtClean="0"/>
              <a:t>Niebur</a:t>
            </a:r>
            <a:r>
              <a:rPr lang="en-US" altLang="zh-CN" dirty="0" smtClean="0"/>
              <a:t> </a:t>
            </a:r>
            <a:r>
              <a:rPr lang="en-US" altLang="zh-CN" dirty="0" smtClean="0"/>
              <a:t>(Caltech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Center-surround model</a:t>
            </a:r>
          </a:p>
          <a:p>
            <a:r>
              <a:rPr lang="en-US" altLang="zh-CN" dirty="0" smtClean="0"/>
              <a:t>The most influential biologically-plausible saliency model</a:t>
            </a:r>
            <a:endParaRPr lang="zh-CN" altLang="en-US" dirty="0"/>
          </a:p>
        </p:txBody>
      </p:sp>
      <p:pic>
        <p:nvPicPr>
          <p:cNvPr id="4" name="图片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988248"/>
            <a:ext cx="1643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00" y="2988248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13" y="2988248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416998"/>
            <a:ext cx="1643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00" y="4416998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13" y="4416998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20"/>
          <p:cNvCxnSpPr>
            <a:cxnSpLocks noChangeShapeType="1"/>
          </p:cNvCxnSpPr>
          <p:nvPr/>
        </p:nvCxnSpPr>
        <p:spPr bwMode="auto">
          <a:xfrm>
            <a:off x="3571863" y="4131248"/>
            <a:ext cx="1857375" cy="214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" name="AutoShape 21"/>
          <p:cNvCxnSpPr>
            <a:cxnSpLocks noChangeShapeType="1"/>
          </p:cNvCxnSpPr>
          <p:nvPr/>
        </p:nvCxnSpPr>
        <p:spPr bwMode="auto">
          <a:xfrm rot="5400000">
            <a:off x="5394313" y="4239198"/>
            <a:ext cx="357188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" name="AutoShape 22"/>
          <p:cNvCxnSpPr>
            <a:cxnSpLocks noChangeShapeType="1"/>
          </p:cNvCxnSpPr>
          <p:nvPr/>
        </p:nvCxnSpPr>
        <p:spPr bwMode="auto">
          <a:xfrm rot="10800000" flipV="1">
            <a:off x="5643550" y="4131248"/>
            <a:ext cx="1571625" cy="230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" name="AutoShape 23"/>
          <p:cNvCxnSpPr>
            <a:cxnSpLocks noChangeShapeType="1"/>
          </p:cNvCxnSpPr>
          <p:nvPr/>
        </p:nvCxnSpPr>
        <p:spPr bwMode="auto">
          <a:xfrm>
            <a:off x="6357925" y="4988498"/>
            <a:ext cx="35718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357158" y="5988626"/>
            <a:ext cx="839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“A model of saliency-based visual attention for rapid scene analysis”, PAMI 1998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263104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Color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72066" y="263104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Intensity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71408" y="2608589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Orientation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86314" y="555999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Saliency Map </a:t>
            </a:r>
            <a:endParaRPr lang="zh-CN" altLang="en-US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50178" name="Equation" r:id="rId9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37852"/>
            <a:ext cx="6286544" cy="60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714884"/>
            <a:ext cx="38120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2292394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7574" y="3986219"/>
            <a:ext cx="933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D.B. Bruce, J.K. </a:t>
            </a:r>
            <a:r>
              <a:rPr lang="en-US" altLang="zh-CN" dirty="0" err="1" smtClean="0"/>
              <a:t>Tsotsos</a:t>
            </a:r>
            <a:r>
              <a:rPr lang="en-US" altLang="zh-CN" dirty="0" smtClean="0"/>
              <a:t> (York Univ.CA)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Information-driven model</a:t>
            </a:r>
          </a:p>
          <a:p>
            <a:r>
              <a:rPr lang="en-US" altLang="zh-CN" dirty="0" smtClean="0"/>
              <a:t>Define visual saliency </a:t>
            </a:r>
            <a:r>
              <a:rPr lang="en-US" altLang="zh-CN" dirty="0" smtClean="0"/>
              <a:t>as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en-US" altLang="zh-CN" dirty="0" smtClean="0"/>
              <a:t>assuming the features are independent to each other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5929330"/>
            <a:ext cx="614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“Saliency </a:t>
            </a:r>
            <a:r>
              <a:rPr lang="en-US" altLang="zh-CN" dirty="0" smtClean="0"/>
              <a:t>based on information maximization”, NIPS 2005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659063" y="2684463"/>
          <a:ext cx="4157662" cy="561975"/>
        </p:xfrm>
        <a:graphic>
          <a:graphicData uri="http://schemas.openxmlformats.org/presentationml/2006/ole">
            <p:oleObj spid="_x0000_s3075" name="Equation" r:id="rId3" imgW="1688760" imgH="228600" progId="Equation.DSMT4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714612" y="4214818"/>
          <a:ext cx="3529877" cy="1000132"/>
        </p:xfrm>
        <a:graphic>
          <a:graphicData uri="http://schemas.openxmlformats.org/presentationml/2006/ole">
            <p:oleObj spid="_x0000_s3076" name="Equation" r:id="rId4" imgW="15238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6" y="257152"/>
            <a:ext cx="861887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</a:t>
            </a:r>
            <a:r>
              <a:rPr lang="en-US" altLang="zh-CN" dirty="0" smtClean="0"/>
              <a:t>Results</a:t>
            </a:r>
            <a:endParaRPr lang="zh-CN" altLang="en-US" dirty="0" smtClean="0"/>
          </a:p>
        </p:txBody>
      </p:sp>
      <p:sp>
        <p:nvSpPr>
          <p:cNvPr id="24579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519B41F-200F-41EB-A6A9-FB6F76DC4FF0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191375" y="6381750"/>
            <a:ext cx="1952625" cy="476250"/>
          </a:xfrm>
          <a:noFill/>
        </p:spPr>
        <p:txBody>
          <a:bodyPr/>
          <a:lstStyle/>
          <a:p>
            <a:fld id="{F519B41F-200F-41EB-A6A9-FB6F76DC4FF0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487" y="142876"/>
            <a:ext cx="837850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b="1" dirty="0" smtClean="0"/>
              <a:t>Dashan </a:t>
            </a:r>
            <a:r>
              <a:rPr lang="en-US" altLang="zh-CN" sz="3600" b="1" dirty="0" err="1" smtClean="0"/>
              <a:t>Gao</a:t>
            </a:r>
            <a:r>
              <a:rPr lang="en-US" altLang="zh-CN" sz="3600" b="1" dirty="0" smtClean="0"/>
              <a:t>, et al. </a:t>
            </a:r>
            <a:r>
              <a:rPr lang="en-US" altLang="zh-CN" sz="3600" b="1" dirty="0" smtClean="0"/>
              <a:t>(UCSD)</a:t>
            </a:r>
            <a:endParaRPr lang="zh-CN" altLang="en-US" sz="3600" b="1" dirty="0" smtClean="0"/>
          </a:p>
        </p:txBody>
      </p:sp>
      <p:sp>
        <p:nvSpPr>
          <p:cNvPr id="327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For the center-surround differencing proposed by L. </a:t>
            </a:r>
            <a:r>
              <a:rPr lang="en-US" altLang="zh-CN" sz="2400" dirty="0" err="1" smtClean="0"/>
              <a:t>Itti</a:t>
            </a:r>
            <a:endParaRPr lang="en-US" altLang="zh-CN" sz="2400" dirty="0" smtClean="0"/>
          </a:p>
          <a:p>
            <a:pPr lvl="1"/>
            <a:r>
              <a:rPr lang="en-US" altLang="zh-CN" dirty="0" smtClean="0"/>
              <a:t>Fail </a:t>
            </a:r>
            <a:r>
              <a:rPr lang="en-US" altLang="zh-CN" dirty="0" smtClean="0"/>
              <a:t>to explain those observations about fundamental computational principles for neural </a:t>
            </a:r>
            <a:r>
              <a:rPr lang="en-US" altLang="zh-CN" dirty="0" smtClean="0"/>
              <a:t>organization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Fail to reconcile with both non-</a:t>
            </a:r>
            <a:r>
              <a:rPr lang="en-US" altLang="zh-CN" dirty="0" err="1" smtClean="0"/>
              <a:t>linearities</a:t>
            </a:r>
            <a:r>
              <a:rPr lang="en-US" altLang="zh-CN" dirty="0" smtClean="0"/>
              <a:t> and asymmetries of the psychophysics of saliency</a:t>
            </a:r>
          </a:p>
          <a:p>
            <a:pPr lvl="1"/>
            <a:r>
              <a:rPr lang="en-US" altLang="zh-CN" dirty="0" smtClean="0"/>
              <a:t>Fail to  justify difference-based measures as optimal in a classification sense</a:t>
            </a:r>
          </a:p>
        </p:txBody>
      </p:sp>
      <p:sp>
        <p:nvSpPr>
          <p:cNvPr id="5" name="矩形 4"/>
          <p:cNvSpPr/>
          <p:nvPr/>
        </p:nvSpPr>
        <p:spPr>
          <a:xfrm>
            <a:off x="571472" y="600076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“Discriminant </a:t>
            </a:r>
            <a:r>
              <a:rPr lang="en-US" altLang="zh-CN" dirty="0" smtClean="0"/>
              <a:t>center-surround hypothesis for bottom-up saliency”, NIPS 2007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/>
              <a:t>Discriminant Center-Surround Hypothesis</a:t>
            </a:r>
            <a:endParaRPr lang="zh-CN" altLang="en-US" sz="3600" dirty="0" smtClean="0"/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Discriminant center-surround hypothesis</a:t>
            </a:r>
          </a:p>
          <a:p>
            <a:pPr lvl="1"/>
            <a:r>
              <a:rPr lang="en-US" altLang="zh-CN" dirty="0" smtClean="0"/>
              <a:t>This processing is optimal in a decision theoretic sense</a:t>
            </a:r>
            <a:endParaRPr lang="zh-CN" altLang="en-US" dirty="0" smtClean="0"/>
          </a:p>
          <a:p>
            <a:pPr eaLnBrk="1" hangingPunct="1"/>
            <a:r>
              <a:rPr lang="en-US" altLang="zh-CN" dirty="0" smtClean="0"/>
              <a:t>Visual saliency</a:t>
            </a:r>
            <a:r>
              <a:rPr lang="en-US" altLang="zh-CN" dirty="0" smtClean="0"/>
              <a:t> is</a:t>
            </a:r>
            <a:r>
              <a:rPr lang="en-US" altLang="zh-CN" dirty="0" smtClean="0"/>
              <a:t> </a:t>
            </a:r>
            <a:r>
              <a:rPr lang="en-US" altLang="zh-CN" dirty="0" smtClean="0"/>
              <a:t>quantified by the </a:t>
            </a:r>
            <a:r>
              <a:rPr lang="en-US" altLang="zh-CN" b="1" dirty="0" smtClean="0"/>
              <a:t>mutual information </a:t>
            </a:r>
            <a:r>
              <a:rPr lang="en-US" altLang="zh-CN" dirty="0" smtClean="0"/>
              <a:t>between features and label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>
              <a:buNone/>
            </a:pPr>
            <a:r>
              <a:rPr lang="en-US" altLang="zh-CN" dirty="0" smtClean="0"/>
              <a:t>	</a:t>
            </a:r>
            <a:r>
              <a:rPr lang="en-US" altLang="zh-CN" dirty="0" smtClean="0"/>
              <a:t>Generalized </a:t>
            </a:r>
            <a:r>
              <a:rPr lang="en-US" altLang="zh-CN" dirty="0" smtClean="0"/>
              <a:t>Gaussian Distribution for </a:t>
            </a:r>
            <a:endParaRPr lang="zh-CN" altLang="en-US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429" y="3429000"/>
            <a:ext cx="741934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5221306"/>
            <a:ext cx="9286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500826" y="4419373"/>
          <a:ext cx="357190" cy="366949"/>
        </p:xfrm>
        <a:graphic>
          <a:graphicData uri="http://schemas.openxmlformats.org/presentationml/2006/ole">
            <p:oleObj spid="_x0000_s4098" name="Equation" r:id="rId6" imgW="152280" imgH="164880" progId="Equation.DSMT4">
              <p:embed/>
            </p:oleObj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7296" y="5072074"/>
            <a:ext cx="4789282" cy="95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59754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719" y="4953001"/>
            <a:ext cx="2412999" cy="13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571603"/>
            <a:ext cx="2428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718" y="3571876"/>
            <a:ext cx="2412997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图片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14290"/>
            <a:ext cx="2428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Framework and </a:t>
            </a:r>
            <a:r>
              <a:rPr lang="en-US" altLang="zh-CN" sz="2800" dirty="0" smtClean="0"/>
              <a:t>Experimental Results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 smtClean="0"/>
              <a:t>Xiaodi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Hou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Liqing</a:t>
            </a:r>
            <a:r>
              <a:rPr lang="en-US" altLang="zh-CN" sz="2800" dirty="0" smtClean="0"/>
              <a:t> Zhang (Shanghai </a:t>
            </a:r>
            <a:r>
              <a:rPr lang="en-US" altLang="zh-CN" sz="2800" dirty="0" err="1" smtClean="0"/>
              <a:t>J</a:t>
            </a:r>
            <a:r>
              <a:rPr lang="en-US" altLang="zh-CN" sz="2800" dirty="0" err="1" smtClean="0"/>
              <a:t>iaotong</a:t>
            </a:r>
            <a:r>
              <a:rPr lang="en-US" altLang="zh-CN" sz="2800" dirty="0" smtClean="0"/>
              <a:t>, Univ.) </a:t>
            </a:r>
            <a:endParaRPr lang="zh-CN" altLang="en-US" sz="2800" dirty="0" smtClean="0"/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Feature-based attention: V4 and MT cortical areas</a:t>
            </a:r>
          </a:p>
          <a:p>
            <a:r>
              <a:rPr lang="en-US" altLang="zh-CN" dirty="0" smtClean="0"/>
              <a:t>Hypothesis</a:t>
            </a:r>
          </a:p>
          <a:p>
            <a:pPr lvl="1"/>
            <a:r>
              <a:rPr lang="en-US" altLang="zh-CN" dirty="0" smtClean="0"/>
              <a:t>Predictive coding principle: optimization of metabolic energy consumption in the brain</a:t>
            </a:r>
          </a:p>
          <a:p>
            <a:pPr lvl="1"/>
            <a:r>
              <a:rPr lang="en-US" altLang="zh-CN" dirty="0" smtClean="0"/>
              <a:t>The behavior of attention is to seek a more economical neural code to represent the surrounding visual environment</a:t>
            </a:r>
            <a:endParaRPr lang="zh-CN" altLang="en-US" dirty="0" smtClean="0"/>
          </a:p>
        </p:txBody>
      </p:sp>
      <p:sp>
        <p:nvSpPr>
          <p:cNvPr id="41988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CCA287AE-5603-4371-A83F-EAE62E34E48E}" type="slidenum">
              <a:rPr lang="en-US" altLang="zh-CN" smtClean="0"/>
              <a:pPr/>
              <a:t>38</a:t>
            </a:fld>
            <a:endParaRPr lang="en-US" altLang="zh-CN" smtClean="0"/>
          </a:p>
        </p:txBody>
      </p:sp>
      <p:sp>
        <p:nvSpPr>
          <p:cNvPr id="5" name="矩形 4"/>
          <p:cNvSpPr/>
          <p:nvPr/>
        </p:nvSpPr>
        <p:spPr>
          <a:xfrm>
            <a:off x="571472" y="600076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“Dynamic </a:t>
            </a:r>
            <a:r>
              <a:rPr lang="en-US" altLang="zh-CN" dirty="0" smtClean="0"/>
              <a:t>visual attention searching for coding length increments”, NIPS 2008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Theory </a:t>
            </a:r>
            <a:endParaRPr lang="zh-CN" altLang="en-US" smtClean="0"/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Sparse representation: V1 simple cell</a:t>
            </a:r>
            <a:endParaRPr lang="zh-CN" altLang="en-US" smtClean="0"/>
          </a:p>
        </p:txBody>
      </p:sp>
      <p:sp>
        <p:nvSpPr>
          <p:cNvPr id="43012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1599C428-94A4-453B-86D5-6B9F0C6B4353}" type="slidenum">
              <a:rPr lang="en-US" altLang="zh-CN" smtClean="0"/>
              <a:pPr/>
              <a:t>39</a:t>
            </a:fld>
            <a:endParaRPr lang="en-US" altLang="zh-CN" smtClean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2571750"/>
            <a:ext cx="3394075" cy="285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3" y="2571750"/>
            <a:ext cx="3544887" cy="292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 Attention: Seeing A Picture…</a:t>
            </a:r>
            <a:endParaRPr lang="zh-CN" altLang="en-US" dirty="0"/>
          </a:p>
        </p:txBody>
      </p:sp>
      <p:pic>
        <p:nvPicPr>
          <p:cNvPr id="4" name="内容占位符 3" descr="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54943"/>
            <a:ext cx="6572296" cy="4874453"/>
          </a:xfrm>
        </p:spPr>
      </p:pic>
      <p:sp>
        <p:nvSpPr>
          <p:cNvPr id="5" name="TextBox 4"/>
          <p:cNvSpPr txBox="1"/>
          <p:nvPr/>
        </p:nvSpPr>
        <p:spPr>
          <a:xfrm>
            <a:off x="4857752" y="6429396"/>
            <a:ext cx="412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This picture is from National Gallery Of London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Theory </a:t>
            </a:r>
            <a:endParaRPr lang="zh-CN" altLang="en-US" smtClean="0"/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Incremental Coding Length (ICL</a:t>
            </a:r>
            <a:r>
              <a:rPr lang="en-US" altLang="zh-CN" dirty="0" smtClean="0"/>
              <a:t>): aims to optimize the immediate energy distribution </a:t>
            </a:r>
            <a:r>
              <a:rPr lang="en-US" altLang="zh-CN" dirty="0" smtClean="0"/>
              <a:t>in order to achieve an energy-economic representation of its environment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Activity ration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New excitation</a:t>
            </a:r>
            <a:endParaRPr lang="zh-CN" altLang="en-US" dirty="0" smtClean="0"/>
          </a:p>
        </p:txBody>
      </p:sp>
      <p:sp>
        <p:nvSpPr>
          <p:cNvPr id="44036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39EA1A4C-FEED-4247-9B9B-1759B7ABC396}" type="slidenum">
              <a:rPr lang="en-US" altLang="zh-CN" smtClean="0"/>
              <a:pPr/>
              <a:t>40</a:t>
            </a:fld>
            <a:endParaRPr lang="en-US" altLang="zh-CN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643321"/>
            <a:ext cx="3095625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89" y="5143520"/>
            <a:ext cx="3513137" cy="1071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Theory</a:t>
            </a:r>
            <a:endParaRPr lang="zh-CN" altLang="en-US" smtClean="0"/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ICL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r>
              <a:rPr lang="en-US" altLang="zh-CN" smtClean="0"/>
              <a:t>Saliency map</a:t>
            </a:r>
          </a:p>
        </p:txBody>
      </p:sp>
      <p:sp>
        <p:nvSpPr>
          <p:cNvPr id="45060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516942A-D72E-4DF0-B0EB-10F225DE44B3}" type="slidenum">
              <a:rPr lang="en-US" altLang="zh-CN" smtClean="0"/>
              <a:pPr/>
              <a:t>41</a:t>
            </a:fld>
            <a:endParaRPr lang="en-US" altLang="zh-CN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071688"/>
            <a:ext cx="6470650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9263" y="3000375"/>
            <a:ext cx="3440112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929188"/>
            <a:ext cx="2944813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</a:t>
            </a:r>
            <a:r>
              <a:rPr lang="en-US" altLang="zh-CN" dirty="0" smtClean="0"/>
              <a:t>R</a:t>
            </a:r>
            <a:r>
              <a:rPr lang="en-US" altLang="zh-CN" dirty="0" smtClean="0"/>
              <a:t>esults</a:t>
            </a:r>
            <a:endParaRPr lang="zh-CN" altLang="en-US" dirty="0" smtClean="0"/>
          </a:p>
        </p:txBody>
      </p:sp>
      <p:sp>
        <p:nvSpPr>
          <p:cNvPr id="46083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D8CC6B04-90BB-4840-B753-3A656F4651F6}" type="slidenum">
              <a:rPr lang="en-US" altLang="zh-CN" smtClean="0"/>
              <a:pPr/>
              <a:t>42</a:t>
            </a:fld>
            <a:endParaRPr lang="en-US" altLang="zh-CN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943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437" y="3286124"/>
            <a:ext cx="4867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000232" y="477418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Original Images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8067" y="476387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Hou’s</a:t>
            </a:r>
            <a:r>
              <a:rPr lang="en-US" altLang="zh-CN" dirty="0" smtClean="0"/>
              <a:t> results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97860" y="4753664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Density maps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071538" y="5286388"/>
          <a:ext cx="7000924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392909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Itti</a:t>
                      </a:r>
                      <a:r>
                        <a:rPr lang="en-US" altLang="zh-CN" dirty="0" smtClean="0"/>
                        <a:t> et al.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Bruce et al.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Gao</a:t>
                      </a:r>
                      <a:r>
                        <a:rPr lang="en-US" altLang="zh-CN" dirty="0" smtClean="0"/>
                        <a:t> et al.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Hou</a:t>
                      </a:r>
                      <a:r>
                        <a:rPr lang="en-US" altLang="zh-CN" dirty="0" smtClean="0"/>
                        <a:t> et al.</a:t>
                      </a:r>
                      <a:endParaRPr lang="zh-CN" altLang="en-US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0.7271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0.7697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0.7729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0.7928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Tie Liu, </a:t>
            </a:r>
            <a:r>
              <a:rPr lang="en-US" altLang="zh-CN" b="1" dirty="0" err="1" smtClean="0"/>
              <a:t>Jian</a:t>
            </a:r>
            <a:r>
              <a:rPr lang="en-US" altLang="zh-CN" b="1" dirty="0" smtClean="0"/>
              <a:t> Sun, et al. (MSRA)</a:t>
            </a:r>
            <a:endParaRPr lang="zh-CN" altLang="en-US" b="1" dirty="0" smtClean="0"/>
          </a:p>
        </p:txBody>
      </p:sp>
      <p:sp>
        <p:nvSpPr>
          <p:cNvPr id="501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Conditional Random Field (CRF) </a:t>
            </a:r>
            <a:r>
              <a:rPr lang="en-US" altLang="zh-CN" dirty="0" smtClean="0"/>
              <a:t>for salient object detection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CRF learning</a:t>
            </a:r>
            <a:endParaRPr lang="zh-CN" altLang="en-US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2428868"/>
            <a:ext cx="4794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86124"/>
            <a:ext cx="40624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71942"/>
            <a:ext cx="43227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7419" y="4929198"/>
            <a:ext cx="455298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143108" y="6060064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“Learning to detect a salient object”, CVPR 2007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Extract features</a:t>
            </a:r>
            <a:endParaRPr lang="zh-CN" altLang="en-US" dirty="0" smtClean="0"/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Salient object features</a:t>
            </a:r>
          </a:p>
          <a:p>
            <a:pPr lvl="1"/>
            <a:r>
              <a:rPr lang="en-US" altLang="zh-CN" dirty="0" smtClean="0"/>
              <a:t>Multi-scale contrast</a:t>
            </a:r>
          </a:p>
          <a:p>
            <a:pPr lvl="1">
              <a:buFont typeface="Arial" charset="0"/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Center-surround histogram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Color spatial-distribution</a:t>
            </a:r>
            <a:endParaRPr lang="zh-CN" altLang="en-US" dirty="0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7507" y="2000240"/>
            <a:ext cx="363939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3286124"/>
            <a:ext cx="34496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395665"/>
            <a:ext cx="2352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5666" y="4000504"/>
            <a:ext cx="2946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5000636"/>
            <a:ext cx="3700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8826" y="5604798"/>
            <a:ext cx="27574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000504"/>
            <a:ext cx="3590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467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00336"/>
            <a:ext cx="4214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1138" y="500063"/>
            <a:ext cx="35671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14285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Multi-scale contrast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130974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 Center-surround histogram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3578" y="13071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en-US" altLang="zh-CN" dirty="0" smtClean="0"/>
              <a:t>. Color-spatial distribution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5160" y="3416858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 Three final experimental results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1265" y="3058539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/>
              <a:t>Thanks!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Human Visual Pathway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83"/>
            <a:ext cx="67897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85720" y="6407152"/>
            <a:ext cx="4214830" cy="3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Cited from Simon Thorpe in ECCV 2008 Tutorial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 Attention: Seeing A Picture…</a:t>
            </a:r>
            <a:endParaRPr lang="zh-CN" altLang="en-US" dirty="0"/>
          </a:p>
        </p:txBody>
      </p:sp>
      <p:pic>
        <p:nvPicPr>
          <p:cNvPr id="4" name="内容占位符 3" descr="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54943"/>
            <a:ext cx="6572296" cy="4874453"/>
          </a:xfrm>
        </p:spPr>
      </p:pic>
      <p:sp>
        <p:nvSpPr>
          <p:cNvPr id="5" name="TextBox 4"/>
          <p:cNvSpPr txBox="1"/>
          <p:nvPr/>
        </p:nvSpPr>
        <p:spPr>
          <a:xfrm>
            <a:off x="4857752" y="6429396"/>
            <a:ext cx="412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This picture is from National Gallery Of London</a:t>
            </a:r>
            <a:endParaRPr lang="zh-CN" altLang="en-US" sz="1400" dirty="0"/>
          </a:p>
        </p:txBody>
      </p:sp>
      <p:sp>
        <p:nvSpPr>
          <p:cNvPr id="8" name="椭圆 7"/>
          <p:cNvSpPr/>
          <p:nvPr/>
        </p:nvSpPr>
        <p:spPr>
          <a:xfrm>
            <a:off x="4857752" y="3000372"/>
            <a:ext cx="714380" cy="714380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929190" y="3071810"/>
            <a:ext cx="571504" cy="571504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rot="10800000" flipV="1">
            <a:off x="5214942" y="2857496"/>
            <a:ext cx="571504" cy="42862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 Attention: Seeing A Picture…</a:t>
            </a:r>
            <a:endParaRPr lang="zh-CN" altLang="en-US" dirty="0"/>
          </a:p>
        </p:txBody>
      </p:sp>
      <p:pic>
        <p:nvPicPr>
          <p:cNvPr id="4" name="内容占位符 3" descr="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54943"/>
            <a:ext cx="6572296" cy="4874453"/>
          </a:xfrm>
        </p:spPr>
      </p:pic>
      <p:sp>
        <p:nvSpPr>
          <p:cNvPr id="5" name="TextBox 4"/>
          <p:cNvSpPr txBox="1"/>
          <p:nvPr/>
        </p:nvSpPr>
        <p:spPr>
          <a:xfrm>
            <a:off x="4857752" y="6429396"/>
            <a:ext cx="412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This picture is from National Gallery Of London</a:t>
            </a:r>
            <a:endParaRPr lang="zh-CN" altLang="en-US" sz="1400" dirty="0"/>
          </a:p>
        </p:txBody>
      </p:sp>
      <p:sp>
        <p:nvSpPr>
          <p:cNvPr id="8" name="椭圆 7"/>
          <p:cNvSpPr/>
          <p:nvPr/>
        </p:nvSpPr>
        <p:spPr>
          <a:xfrm>
            <a:off x="2571736" y="2714620"/>
            <a:ext cx="714380" cy="714380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643174" y="2786058"/>
            <a:ext cx="571504" cy="571504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rot="10800000">
            <a:off x="2928926" y="3000372"/>
            <a:ext cx="714380" cy="7143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 Attention: Seeing A Picture…</a:t>
            </a:r>
            <a:endParaRPr lang="zh-CN" altLang="en-US" dirty="0"/>
          </a:p>
        </p:txBody>
      </p:sp>
      <p:pic>
        <p:nvPicPr>
          <p:cNvPr id="4" name="内容占位符 3" descr="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54943"/>
            <a:ext cx="6572296" cy="4874453"/>
          </a:xfrm>
        </p:spPr>
      </p:pic>
      <p:sp>
        <p:nvSpPr>
          <p:cNvPr id="5" name="TextBox 4"/>
          <p:cNvSpPr txBox="1"/>
          <p:nvPr/>
        </p:nvSpPr>
        <p:spPr>
          <a:xfrm>
            <a:off x="4857752" y="6429396"/>
            <a:ext cx="412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This picture is from National Gallery Of London</a:t>
            </a:r>
            <a:endParaRPr lang="zh-CN" altLang="en-US" sz="1400" dirty="0"/>
          </a:p>
        </p:txBody>
      </p:sp>
      <p:sp>
        <p:nvSpPr>
          <p:cNvPr id="8" name="椭圆 7"/>
          <p:cNvSpPr/>
          <p:nvPr/>
        </p:nvSpPr>
        <p:spPr>
          <a:xfrm>
            <a:off x="4786314" y="4071942"/>
            <a:ext cx="714380" cy="714380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857752" y="4143380"/>
            <a:ext cx="571504" cy="571504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429124" y="4071942"/>
            <a:ext cx="714380" cy="28575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 Attention: Seeing A Picture…</a:t>
            </a:r>
            <a:endParaRPr lang="zh-CN" altLang="en-US" dirty="0"/>
          </a:p>
        </p:txBody>
      </p:sp>
      <p:pic>
        <p:nvPicPr>
          <p:cNvPr id="4" name="内容占位符 3" descr="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54943"/>
            <a:ext cx="6572296" cy="4874453"/>
          </a:xfrm>
        </p:spPr>
      </p:pic>
      <p:sp>
        <p:nvSpPr>
          <p:cNvPr id="5" name="TextBox 4"/>
          <p:cNvSpPr txBox="1"/>
          <p:nvPr/>
        </p:nvSpPr>
        <p:spPr>
          <a:xfrm>
            <a:off x="4857752" y="6429396"/>
            <a:ext cx="412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This picture is from National Gallery Of London</a:t>
            </a:r>
            <a:endParaRPr lang="zh-CN" altLang="en-US" sz="1400" dirty="0"/>
          </a:p>
        </p:txBody>
      </p:sp>
      <p:sp>
        <p:nvSpPr>
          <p:cNvPr id="8" name="椭圆 7"/>
          <p:cNvSpPr/>
          <p:nvPr/>
        </p:nvSpPr>
        <p:spPr>
          <a:xfrm>
            <a:off x="3428992" y="2571744"/>
            <a:ext cx="714380" cy="714380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500430" y="2643182"/>
            <a:ext cx="571504" cy="571504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rot="16200000" flipV="1">
            <a:off x="3821901" y="3036091"/>
            <a:ext cx="500066" cy="42862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 Attention: Seeing A Picture…</a:t>
            </a:r>
            <a:endParaRPr lang="zh-CN" altLang="en-US" dirty="0"/>
          </a:p>
        </p:txBody>
      </p:sp>
      <p:pic>
        <p:nvPicPr>
          <p:cNvPr id="4" name="内容占位符 3" descr="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54943"/>
            <a:ext cx="6572296" cy="4874453"/>
          </a:xfrm>
        </p:spPr>
      </p:pic>
      <p:sp>
        <p:nvSpPr>
          <p:cNvPr id="5" name="TextBox 4"/>
          <p:cNvSpPr txBox="1"/>
          <p:nvPr/>
        </p:nvSpPr>
        <p:spPr>
          <a:xfrm>
            <a:off x="4857752" y="6429396"/>
            <a:ext cx="412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This picture is from National Gallery Of London</a:t>
            </a:r>
            <a:endParaRPr lang="zh-CN" altLang="en-US" sz="1400" dirty="0"/>
          </a:p>
        </p:txBody>
      </p:sp>
      <p:sp>
        <p:nvSpPr>
          <p:cNvPr id="8" name="椭圆 7"/>
          <p:cNvSpPr/>
          <p:nvPr/>
        </p:nvSpPr>
        <p:spPr>
          <a:xfrm>
            <a:off x="6429388" y="3143248"/>
            <a:ext cx="714380" cy="714380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00826" y="3214686"/>
            <a:ext cx="571504" cy="571504"/>
          </a:xfrm>
          <a:prstGeom prst="ellipse">
            <a:avLst/>
          </a:prstGeom>
          <a:solidFill>
            <a:srgbClr val="FFFF00">
              <a:alpha val="0"/>
            </a:srgbClr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929322" y="3214686"/>
            <a:ext cx="785818" cy="28575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市镇">
      <a:dk1>
        <a:sysClr val="windowText" lastClr="000000"/>
      </a:dk1>
      <a:lt1>
        <a:sysClr val="window" lastClr="CCE8C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镇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1260</TotalTime>
  <Words>1256</Words>
  <PresentationFormat>全屏显示(4:3)</PresentationFormat>
  <Paragraphs>248</Paragraphs>
  <Slides>47</Slides>
  <Notes>7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50" baseType="lpstr">
      <vt:lpstr>市镇</vt:lpstr>
      <vt:lpstr>Equation</vt:lpstr>
      <vt:lpstr>MathType 5.0 Equation</vt:lpstr>
      <vt:lpstr>Visual Attention: What Attract You? </vt:lpstr>
      <vt:lpstr>Outline</vt:lpstr>
      <vt:lpstr>What Is Attention?</vt:lpstr>
      <vt:lpstr>Visual Attention: Seeing A Picture…</vt:lpstr>
      <vt:lpstr>Visual Attention: Seeing A Picture…</vt:lpstr>
      <vt:lpstr>Visual Attention: Seeing A Picture…</vt:lpstr>
      <vt:lpstr>Visual Attention: Seeing A Picture…</vt:lpstr>
      <vt:lpstr>Visual Attention: Seeing A Picture…</vt:lpstr>
      <vt:lpstr>Visual Attention: Seeing A Picture…</vt:lpstr>
      <vt:lpstr>Why Does Visual Attention Exist?</vt:lpstr>
      <vt:lpstr>Types of Visual Attention</vt:lpstr>
      <vt:lpstr>Visual Search</vt:lpstr>
      <vt:lpstr>Preattentive Visual Features</vt:lpstr>
      <vt:lpstr>Feature Integration Theory </vt:lpstr>
      <vt:lpstr>Inhibition Of Return (IOR)</vt:lpstr>
      <vt:lpstr>Outline</vt:lpstr>
      <vt:lpstr>Motivation</vt:lpstr>
      <vt:lpstr>Basic Structure of Computational Models</vt:lpstr>
      <vt:lpstr>Image/Video Data Set and Eye-Tracking Data</vt:lpstr>
      <vt:lpstr>Samples from Bruce’ s Data Set</vt:lpstr>
      <vt:lpstr>An Example</vt:lpstr>
      <vt:lpstr>Scanpath Demo</vt:lpstr>
      <vt:lpstr>An Example</vt:lpstr>
      <vt:lpstr>An Example</vt:lpstr>
      <vt:lpstr>The Form of Fixation Data</vt:lpstr>
      <vt:lpstr>Evaluation Method</vt:lpstr>
      <vt:lpstr>Outline</vt:lpstr>
      <vt:lpstr>General Framework of A Computational Model</vt:lpstr>
      <vt:lpstr>Center-Surround Receptive Field</vt:lpstr>
      <vt:lpstr>L. Itti, C. Koch, E. Niebur (Caltech)</vt:lpstr>
      <vt:lpstr>幻灯片 31</vt:lpstr>
      <vt:lpstr>D.B. Bruce, J.K. Tsotsos (York Univ.CA)</vt:lpstr>
      <vt:lpstr>幻灯片 33</vt:lpstr>
      <vt:lpstr>Experimental Results</vt:lpstr>
      <vt:lpstr>Dashan Gao, et al. (UCSD)</vt:lpstr>
      <vt:lpstr>Discriminant Center-Surround Hypothesis</vt:lpstr>
      <vt:lpstr>Framework and Experimental Results</vt:lpstr>
      <vt:lpstr>Xiaodi Hou, Liqing Zhang (Shanghai Jiaotong, Univ.) </vt:lpstr>
      <vt:lpstr>Theory </vt:lpstr>
      <vt:lpstr>Theory </vt:lpstr>
      <vt:lpstr>Theory</vt:lpstr>
      <vt:lpstr>Experimental Results</vt:lpstr>
      <vt:lpstr>Tie Liu, Jian Sun, et al. (MSRA)</vt:lpstr>
      <vt:lpstr>Extract features</vt:lpstr>
      <vt:lpstr>幻灯片 45</vt:lpstr>
      <vt:lpstr>幻灯片 46</vt:lpstr>
      <vt:lpstr>Human Visual Pathway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Attention: What Attract You? </dc:title>
  <cp:lastModifiedBy>***</cp:lastModifiedBy>
  <cp:revision>124</cp:revision>
  <dcterms:modified xsi:type="dcterms:W3CDTF">2009-12-28T15:05:42Z</dcterms:modified>
</cp:coreProperties>
</file>