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5" r:id="rId3"/>
    <p:sldId id="296" r:id="rId4"/>
    <p:sldId id="302" r:id="rId5"/>
    <p:sldId id="298" r:id="rId6"/>
    <p:sldId id="299" r:id="rId7"/>
    <p:sldId id="300" r:id="rId8"/>
    <p:sldId id="301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94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879E-7E1C-4AD7-96EE-030C96E348A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A4A97-0674-4734-8C28-6356ADE158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tistical_Methods_for_Research_Worker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he_Design_of_Experiment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Iris: </a:t>
            </a:r>
            <a:r>
              <a:rPr lang="zh-CN" altLang="en-US" dirty="0" smtClean="0"/>
              <a:t>鸢尾花</a:t>
            </a:r>
            <a:endParaRPr lang="en-US" altLang="zh-CN" dirty="0" smtClean="0"/>
          </a:p>
          <a:p>
            <a:r>
              <a:rPr lang="en-US" dirty="0" err="1" smtClean="0"/>
              <a:t>Anova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develped</a:t>
            </a:r>
            <a:r>
              <a:rPr lang="en-US" baseline="0" dirty="0" smtClean="0"/>
              <a:t> by Fisher</a:t>
            </a:r>
          </a:p>
          <a:p>
            <a:r>
              <a:rPr lang="en-US" baseline="0" dirty="0" smtClean="0"/>
              <a:t>P-value was popularized because of his book </a:t>
            </a:r>
            <a:r>
              <a:rPr lang="en-US" i="1" dirty="0" smtClean="0">
                <a:hlinkClick r:id="rId3" tooltip="Statistical Methods for Research Workers"/>
              </a:rPr>
              <a:t>Statistical Methods for Research Workers</a:t>
            </a:r>
            <a:endParaRPr lang="en-US" i="1" dirty="0" smtClean="0"/>
          </a:p>
          <a:p>
            <a:r>
              <a:rPr lang="en-US" i="0" baseline="0" dirty="0" smtClean="0"/>
              <a:t>Null hypothesis was </a:t>
            </a:r>
            <a:r>
              <a:rPr lang="en-US" i="0" baseline="0" dirty="0" err="1" smtClean="0"/>
              <a:t>origninated</a:t>
            </a:r>
            <a:r>
              <a:rPr lang="en-US" i="0" baseline="0" dirty="0" smtClean="0"/>
              <a:t> from Fisher in his book </a:t>
            </a:r>
            <a:r>
              <a:rPr lang="en-US" i="1" dirty="0" smtClean="0">
                <a:hlinkClick r:id="rId4" tooltip="The Design of Experiments"/>
              </a:rPr>
              <a:t>The Design of Experiments</a:t>
            </a:r>
            <a:r>
              <a:rPr lang="en-US" dirty="0" smtClean="0"/>
              <a:t>  (Tea tasting)</a:t>
            </a:r>
          </a:p>
          <a:p>
            <a:r>
              <a:rPr lang="en-US" i="0" baseline="0" dirty="0" smtClean="0"/>
              <a:t>He was the first to use the word “Bayesian”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A4A97-0674-4734-8C28-6356ADE158E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7EF0-57F4-4502-ACDD-D32BD7D78FA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enome.cshlp.org/content/12/11/1679.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enome.cshlp.org/content/12/11/1679.ful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's_quart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's_quart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20.52.72.37/statweb.stanford.edu/c3pr90ntcsf0/~cgates/PERSI/papers/scatter8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Biostatistics-Lecture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Ruibin Xi</a:t>
            </a:r>
          </a:p>
          <a:p>
            <a:r>
              <a:rPr lang="en-US" dirty="0" smtClean="0"/>
              <a:t>Peking University</a:t>
            </a:r>
          </a:p>
          <a:p>
            <a:r>
              <a:rPr lang="en-US" dirty="0" smtClean="0"/>
              <a:t>School of Mathematical Sciences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Exploration—categorical variable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Zhao and  </a:t>
            </a:r>
            <a:r>
              <a:rPr lang="en-US" dirty="0" err="1" smtClean="0">
                <a:hlinkClick r:id="rId2"/>
              </a:rPr>
              <a:t>Boerwinkle</a:t>
            </a:r>
            <a:r>
              <a:rPr lang="en-US" dirty="0" smtClean="0">
                <a:hlinkClick r:id="rId2"/>
              </a:rPr>
              <a:t> (2002) </a:t>
            </a:r>
            <a:r>
              <a:rPr lang="en-US" dirty="0" smtClean="0"/>
              <a:t>studied the pattern of SNPs</a:t>
            </a:r>
          </a:p>
          <a:p>
            <a:r>
              <a:rPr lang="en-US" dirty="0" smtClean="0"/>
              <a:t>Collected all available SNPs in NCBI through 2001</a:t>
            </a:r>
          </a:p>
          <a:p>
            <a:r>
              <a:rPr lang="en-US" dirty="0" smtClean="0"/>
              <a:t>Look at the distribution of the different SNPs</a:t>
            </a:r>
          </a:p>
          <a:p>
            <a:r>
              <a:rPr lang="en-US" dirty="0" smtClean="0"/>
              <a:t>Why much more transitions?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107929" cy="41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5589240"/>
            <a:ext cx="1652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Bar Graph</a:t>
            </a:r>
            <a:endParaRPr lang="en-US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00" y="1555200"/>
            <a:ext cx="3746025" cy="3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Exploration—categorical variable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Zhao and  </a:t>
            </a:r>
            <a:r>
              <a:rPr lang="en-US" dirty="0" err="1" smtClean="0">
                <a:hlinkClick r:id="rId2"/>
              </a:rPr>
              <a:t>Boerwinkle</a:t>
            </a:r>
            <a:r>
              <a:rPr lang="en-US" dirty="0" smtClean="0">
                <a:hlinkClick r:id="rId2"/>
              </a:rPr>
              <a:t> (2002) </a:t>
            </a:r>
            <a:r>
              <a:rPr lang="en-US" dirty="0" smtClean="0"/>
              <a:t>studied the pattern of SNPs</a:t>
            </a:r>
          </a:p>
          <a:p>
            <a:r>
              <a:rPr lang="en-US" dirty="0" smtClean="0"/>
              <a:t>Collected all available SNPs of human genome in NCBI through 2001</a:t>
            </a:r>
          </a:p>
          <a:p>
            <a:r>
              <a:rPr lang="en-US" dirty="0" smtClean="0"/>
              <a:t>Look at the distribution of the different SNPs</a:t>
            </a:r>
          </a:p>
          <a:p>
            <a:r>
              <a:rPr lang="en-US" dirty="0" smtClean="0"/>
              <a:t>Why much more transitions?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5589240"/>
            <a:ext cx="160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Pie Graph</a:t>
            </a:r>
            <a:endParaRPr lang="en-US" sz="28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129286" cy="380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exploration—quantitative variable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en-US" dirty="0" smtClean="0"/>
              <a:t>Fisher’s Iris data</a:t>
            </a:r>
          </a:p>
          <a:p>
            <a:r>
              <a:rPr lang="en-US" dirty="0" smtClean="0"/>
              <a:t>E. S. Anderson measured flowers of Iris</a:t>
            </a:r>
          </a:p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Sepal (</a:t>
            </a:r>
            <a:r>
              <a:rPr lang="zh-CN" altLang="en-US" dirty="0" smtClean="0"/>
              <a:t>萼片</a:t>
            </a:r>
            <a:r>
              <a:rPr lang="en-US" dirty="0" smtClean="0"/>
              <a:t>) length</a:t>
            </a:r>
          </a:p>
          <a:p>
            <a:pPr lvl="1"/>
            <a:r>
              <a:rPr lang="en-US" dirty="0" smtClean="0"/>
              <a:t>Sepal width</a:t>
            </a:r>
          </a:p>
          <a:p>
            <a:pPr lvl="1"/>
            <a:r>
              <a:rPr lang="en-US" dirty="0" smtClean="0"/>
              <a:t> Petal (</a:t>
            </a:r>
            <a:r>
              <a:rPr lang="zh-CN" altLang="en-US" dirty="0" smtClean="0"/>
              <a:t>花瓣</a:t>
            </a:r>
            <a:r>
              <a:rPr lang="en-US" dirty="0" smtClean="0"/>
              <a:t>) length</a:t>
            </a:r>
          </a:p>
          <a:p>
            <a:pPr lvl="1"/>
            <a:r>
              <a:rPr lang="en-US" dirty="0" smtClean="0"/>
              <a:t> Petal width</a:t>
            </a:r>
            <a:endParaRPr lang="en-US" dirty="0"/>
          </a:p>
        </p:txBody>
      </p:sp>
      <p:pic>
        <p:nvPicPr>
          <p:cNvPr id="33794" name="Picture 2" descr="File:Iris versicolor F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640" y="2204864"/>
            <a:ext cx="3633360" cy="2906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515719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Iris </a:t>
            </a:r>
            <a:endParaRPr lang="en-US" sz="2800" dirty="0"/>
          </a:p>
        </p:txBody>
      </p:sp>
      <p:pic>
        <p:nvPicPr>
          <p:cNvPr id="33797" name="Picture 5" descr="http://upload.wikimedia.org/wikipedia/en/2/21/RonaldFisher1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852936"/>
            <a:ext cx="16764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exploration—quantitative variable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 (</a:t>
            </a:r>
            <a:r>
              <a:rPr lang="zh-CN" altLang="en-US" dirty="0" smtClean="0"/>
              <a:t>直方图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50012"/>
            <a:ext cx="4614917" cy="46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2564904"/>
            <a:ext cx="285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Unimode</a:t>
            </a:r>
            <a:r>
              <a:rPr lang="en-US" sz="2400" dirty="0" smtClean="0"/>
              <a:t> distribution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32040" y="278092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8184" y="4077072"/>
            <a:ext cx="265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bimode</a:t>
            </a:r>
            <a:r>
              <a:rPr lang="en-US" sz="2400" dirty="0" smtClean="0"/>
              <a:t> distribution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004048" y="4307905"/>
            <a:ext cx="1224136" cy="1065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2120" y="5445224"/>
            <a:ext cx="3113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is the possible reason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for the two peaks?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exploration—quantitative variable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 plot (</a:t>
            </a:r>
            <a:r>
              <a:rPr lang="zh-CN" altLang="en-US" dirty="0" smtClean="0"/>
              <a:t>散点图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09141"/>
            <a:ext cx="4756001" cy="474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73225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843808" y="5229200"/>
            <a:ext cx="1008112" cy="10081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8100000">
            <a:off x="3797823" y="3086871"/>
            <a:ext cx="338437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91680" y="5589240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Cluster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3284984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Cluster 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exploration—quantitative (3) variable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fact, there are three species of iris</a:t>
            </a:r>
          </a:p>
          <a:p>
            <a:pPr lvl="1"/>
            <a:r>
              <a:rPr lang="en-US" dirty="0" err="1" smtClean="0"/>
              <a:t>Setosa</a:t>
            </a:r>
            <a:r>
              <a:rPr lang="en-US" dirty="0" smtClean="0"/>
              <a:t>, </a:t>
            </a:r>
            <a:r>
              <a:rPr lang="en-US" dirty="0" err="1" smtClean="0"/>
              <a:t>versicolor</a:t>
            </a:r>
            <a:r>
              <a:rPr lang="en-US" dirty="0" smtClean="0"/>
              <a:t> and </a:t>
            </a:r>
            <a:r>
              <a:rPr lang="en-US" dirty="0" err="1" smtClean="0"/>
              <a:t>virginica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324840"/>
            <a:ext cx="4539977" cy="453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68407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</a:p>
          <a:p>
            <a:endParaRPr lang="en-US" dirty="0" smtClean="0"/>
          </a:p>
          <a:p>
            <a:r>
              <a:rPr lang="en-US" dirty="0" smtClean="0"/>
              <a:t>Sample median</a:t>
            </a:r>
          </a:p>
          <a:p>
            <a:endParaRPr lang="en-US" dirty="0" smtClean="0"/>
          </a:p>
          <a:p>
            <a:r>
              <a:rPr lang="en-US" dirty="0" smtClean="0"/>
              <a:t>Sample variance</a:t>
            </a:r>
          </a:p>
          <a:p>
            <a:endParaRPr lang="en-US" dirty="0" smtClean="0"/>
          </a:p>
          <a:p>
            <a:r>
              <a:rPr lang="en-US" dirty="0" smtClean="0"/>
              <a:t>Sample standard deviation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484784"/>
            <a:ext cx="152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645024"/>
            <a:ext cx="2686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725144"/>
            <a:ext cx="3133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Median: the smallest value that greater than or equal to at least half of the values</a:t>
            </a:r>
          </a:p>
          <a:p>
            <a:r>
              <a:rPr lang="en-US" dirty="0" err="1" smtClean="0"/>
              <a:t>qth</a:t>
            </a:r>
            <a:r>
              <a:rPr lang="en-US" dirty="0" smtClean="0"/>
              <a:t> </a:t>
            </a:r>
            <a:r>
              <a:rPr lang="en-US" dirty="0" err="1" smtClean="0"/>
              <a:t>quantile</a:t>
            </a:r>
            <a:r>
              <a:rPr lang="en-US" dirty="0" smtClean="0"/>
              <a:t>: the smallest value that greater than or equal to at least 100q% of the values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quantile</a:t>
            </a:r>
            <a:r>
              <a:rPr lang="en-US" dirty="0" smtClean="0"/>
              <a:t> Q1: the 25% </a:t>
            </a:r>
            <a:r>
              <a:rPr lang="en-US" dirty="0" err="1" smtClean="0"/>
              <a:t>quantile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quantile</a:t>
            </a:r>
            <a:r>
              <a:rPr lang="en-US" dirty="0" smtClean="0"/>
              <a:t> Q3: the 75% </a:t>
            </a:r>
            <a:r>
              <a:rPr lang="en-US" dirty="0" err="1" smtClean="0"/>
              <a:t>quantile</a:t>
            </a:r>
            <a:endParaRPr lang="en-US" dirty="0" smtClean="0"/>
          </a:p>
          <a:p>
            <a:r>
              <a:rPr lang="en-US" dirty="0" err="1" smtClean="0"/>
              <a:t>Interquantile</a:t>
            </a:r>
            <a:r>
              <a:rPr lang="en-US" dirty="0" smtClean="0"/>
              <a:t> range (IQR): Q3-Q1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Boxplot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7391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067944" y="3861048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7984" y="342900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IQR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92080" y="479715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6136" y="486916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1.5IQR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exploration—quantitative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Boxplot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4683993" cy="46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 analysis (EDA)</a:t>
            </a:r>
            <a:endParaRPr lang="en-US" dirty="0"/>
          </a:p>
        </p:txBody>
      </p:sp>
      <p:pic>
        <p:nvPicPr>
          <p:cNvPr id="5" name="Content Placeholder 4" descr="tukey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3172" y="1600200"/>
            <a:ext cx="3077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exploration—quantitative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 swarm plot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13044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1577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between categorical variable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study randomly assigned 11034 physicians to case (11037) or control (11034) group.</a:t>
            </a:r>
          </a:p>
          <a:p>
            <a:r>
              <a:rPr lang="en-US" dirty="0" smtClean="0"/>
              <a:t>In the control group</a:t>
            </a:r>
          </a:p>
          <a:p>
            <a:pPr lvl="1"/>
            <a:r>
              <a:rPr lang="en-US" dirty="0" smtClean="0"/>
              <a:t>189 (p1=1.71%) had heart attack</a:t>
            </a:r>
          </a:p>
          <a:p>
            <a:r>
              <a:rPr lang="en-US" dirty="0" smtClean="0"/>
              <a:t>In the case group</a:t>
            </a:r>
          </a:p>
          <a:p>
            <a:pPr lvl="1"/>
            <a:r>
              <a:rPr lang="en-US" dirty="0" smtClean="0"/>
              <a:t>104 (p2=0.94%) had heart </a:t>
            </a:r>
            <a:r>
              <a:rPr lang="en-US" dirty="0" smtClean="0"/>
              <a:t>attack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between categorical variables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risk</a:t>
            </a:r>
          </a:p>
          <a:p>
            <a:endParaRPr lang="en-US" dirty="0" smtClean="0"/>
          </a:p>
          <a:p>
            <a:r>
              <a:rPr lang="en-US" dirty="0" smtClean="0"/>
              <a:t>Odds ratio</a:t>
            </a:r>
          </a:p>
          <a:p>
            <a:pPr lvl="1"/>
            <a:r>
              <a:rPr lang="en-US" dirty="0" smtClean="0"/>
              <a:t>Sample Odds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Odds ratio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52925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1295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3429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29236"/>
            <a:ext cx="3371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725144"/>
            <a:ext cx="1447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661248"/>
            <a:ext cx="347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between categorical variable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Contingency table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taking aspirin really reduces heart attach risk?</a:t>
            </a:r>
          </a:p>
          <a:p>
            <a:pPr lvl="1"/>
            <a:r>
              <a:rPr lang="en-US" dirty="0" smtClean="0"/>
              <a:t>P-value: 3.253e-07 (one sided Fisher’s test)</a:t>
            </a:r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26155"/>
            <a:ext cx="6512818" cy="24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</a:p>
          <a:p>
            <a:pPr lvl="1"/>
            <a:r>
              <a:rPr lang="en-US" dirty="0" smtClean="0"/>
              <a:t>A phenomenon (or experiment) is called random if its outcome cannot be determined with certainty before it occurs</a:t>
            </a:r>
          </a:p>
          <a:p>
            <a:pPr lvl="1"/>
            <a:r>
              <a:rPr lang="en-US" dirty="0" smtClean="0"/>
              <a:t>Coin tossing</a:t>
            </a:r>
          </a:p>
          <a:p>
            <a:pPr lvl="1"/>
            <a:r>
              <a:rPr lang="en-US" dirty="0" smtClean="0"/>
              <a:t>Die rolling</a:t>
            </a:r>
          </a:p>
          <a:p>
            <a:pPr lvl="1"/>
            <a:r>
              <a:rPr lang="en-US" dirty="0" smtClean="0"/>
              <a:t>Genotype of a baby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genetics terms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Gene: a segment of DNA sequence (can be transcribed to RNA and then translated to proteins)</a:t>
            </a:r>
          </a:p>
          <a:p>
            <a:r>
              <a:rPr lang="en-US" dirty="0" smtClean="0"/>
              <a:t>Allele: An alternative form of a gene</a:t>
            </a:r>
          </a:p>
          <a:p>
            <a:r>
              <a:rPr lang="en-US" dirty="0" smtClean="0"/>
              <a:t>Human genomes are diploid (two copies of each chromosome, except sex </a:t>
            </a:r>
            <a:r>
              <a:rPr lang="en-US" dirty="0" err="1" smtClean="0"/>
              <a:t>chromsome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Homozygous, heterozygous: two copies of a gene are the same or different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genetics terms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Genotype</a:t>
            </a:r>
          </a:p>
          <a:p>
            <a:pPr lvl="1"/>
            <a:r>
              <a:rPr lang="en-US" dirty="0" smtClean="0"/>
              <a:t>In bi-allele case (A or a), 3 possible outcomes</a:t>
            </a:r>
          </a:p>
          <a:p>
            <a:pPr lvl="1">
              <a:buNone/>
            </a:pPr>
            <a:r>
              <a:rPr lang="en-US" dirty="0" smtClean="0"/>
              <a:t>   AA,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dirty="0" smtClean="0"/>
              <a:t>Phenotype</a:t>
            </a:r>
          </a:p>
          <a:p>
            <a:pPr lvl="1"/>
            <a:r>
              <a:rPr lang="en-US" dirty="0" smtClean="0"/>
              <a:t>Hair color, skin color, height</a:t>
            </a:r>
          </a:p>
          <a:p>
            <a:pPr lvl="1"/>
            <a:r>
              <a:rPr lang="zh-CN" altLang="en-US" dirty="0" smtClean="0"/>
              <a:t>小指甲两瓣（大槐树下先人后代？）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Genotype is the genetic basis of phenotype</a:t>
            </a:r>
          </a:p>
          <a:p>
            <a:r>
              <a:rPr lang="en-US" dirty="0" smtClean="0"/>
              <a:t>Dominant, recessive</a:t>
            </a:r>
          </a:p>
          <a:p>
            <a:r>
              <a:rPr lang="en-US" dirty="0" smtClean="0"/>
              <a:t>Phenotype may also depend on environment factors</a:t>
            </a:r>
            <a:endParaRPr lang="en-US" dirty="0"/>
          </a:p>
        </p:txBody>
      </p:sp>
      <p:pic>
        <p:nvPicPr>
          <p:cNvPr id="43010" name="Picture 2" descr="Figure 2-3. The seven character differences studied by Mende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181725" cy="3190876"/>
          </a:xfrm>
          <a:prstGeom prst="rect">
            <a:avLst/>
          </a:prstGeom>
          <a:noFill/>
        </p:spPr>
      </p:pic>
      <p:pic>
        <p:nvPicPr>
          <p:cNvPr id="43012" name="Picture 4" descr="Figure 2-10. Punnett square showing predicted genotypic and phenotypic constitution of the F2 generation from a dihybrid cros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325755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Space S:</a:t>
            </a:r>
          </a:p>
          <a:p>
            <a:pPr lvl="1"/>
            <a:r>
              <a:rPr lang="en-US" dirty="0" smtClean="0"/>
              <a:t>The collection of all possible outcomes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sample space might contain infinite number of possible outcomes</a:t>
            </a:r>
          </a:p>
          <a:p>
            <a:pPr lvl="1"/>
            <a:r>
              <a:rPr lang="en-US" dirty="0" smtClean="0"/>
              <a:t>Survival time (all positive real values)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4600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Probability: the proportion of times a given outcome will occur if we </a:t>
            </a:r>
            <a:r>
              <a:rPr lang="en-US" dirty="0" smtClean="0"/>
              <a:t>repeat </a:t>
            </a:r>
            <a:r>
              <a:rPr lang="en-US" dirty="0" smtClean="0"/>
              <a:t>an experiment or observation a large number of times</a:t>
            </a:r>
          </a:p>
          <a:p>
            <a:r>
              <a:rPr lang="en-US" dirty="0" smtClean="0"/>
              <a:t>Given outcomes A and B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If A and B are disjoint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1640" y="3861048"/>
          <a:ext cx="1372653" cy="360040"/>
        </p:xfrm>
        <a:graphic>
          <a:graphicData uri="http://schemas.openxmlformats.org/presentationml/2006/ole">
            <p:oleObj spid="_x0000_s51202" name="公式" r:id="rId3" imgW="77436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99992" y="4365104"/>
          <a:ext cx="2178242" cy="288032"/>
        </p:xfrm>
        <a:graphic>
          <a:graphicData uri="http://schemas.openxmlformats.org/presentationml/2006/ole">
            <p:oleObj spid="_x0000_s51203" name="公式" r:id="rId4" imgW="153648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59632" y="4869160"/>
          <a:ext cx="1416156" cy="303462"/>
        </p:xfrm>
        <a:graphic>
          <a:graphicData uri="http://schemas.openxmlformats.org/presentationml/2006/ole">
            <p:oleObj spid="_x0000_s51204" name="公式" r:id="rId5" imgW="106668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59632" y="5373216"/>
          <a:ext cx="774086" cy="288032"/>
        </p:xfrm>
        <a:graphic>
          <a:graphicData uri="http://schemas.openxmlformats.org/presentationml/2006/ole">
            <p:oleObj spid="_x0000_s51205" name="公式" r:id="rId6" imgW="545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die rolling case</a:t>
            </a:r>
          </a:p>
          <a:p>
            <a:pPr lvl="1"/>
            <a:r>
              <a:rPr lang="en-US" dirty="0" smtClean="0"/>
              <a:t>E1 = {1,2,3}, E2 = {2,3}</a:t>
            </a:r>
          </a:p>
          <a:p>
            <a:pPr lvl="1"/>
            <a:r>
              <a:rPr lang="en-US" dirty="0" smtClean="0"/>
              <a:t>P(E1|E2) = ?, P(E2|E1) = ?</a:t>
            </a:r>
          </a:p>
          <a:p>
            <a:r>
              <a:rPr lang="en-US" dirty="0" smtClean="0"/>
              <a:t>Assume </a:t>
            </a:r>
          </a:p>
          <a:p>
            <a:pPr lvl="1"/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204864"/>
            <a:ext cx="7704856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661248"/>
            <a:ext cx="3105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085184"/>
            <a:ext cx="126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Plotting</a:t>
            </a:r>
            <a:endParaRPr lang="en-US" dirty="0"/>
          </a:p>
        </p:txBody>
      </p:sp>
      <p:pic>
        <p:nvPicPr>
          <p:cNvPr id="4" name="Content Placeholder 3" descr="638px-Anscombe's_quartet_3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257472" cy="3096344"/>
          </a:xfrm>
        </p:spPr>
      </p:pic>
      <p:sp>
        <p:nvSpPr>
          <p:cNvPr id="5" name="TextBox 4"/>
          <p:cNvSpPr txBox="1"/>
          <p:nvPr/>
        </p:nvSpPr>
        <p:spPr>
          <a:xfrm>
            <a:off x="6804248" y="6309320"/>
            <a:ext cx="209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/>
              </a:rPr>
              <a:t>Anscombe's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quartet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</a:t>
            </a:r>
            <a:r>
              <a:rPr lang="en-US" sz="2400" dirty="0" smtClean="0"/>
              <a:t>tatistical </a:t>
            </a:r>
            <a:r>
              <a:rPr lang="en-US" sz="2400" dirty="0" smtClean="0"/>
              <a:t>test/summary </a:t>
            </a:r>
            <a:r>
              <a:rPr lang="en-US" sz="2400" dirty="0" smtClean="0"/>
              <a:t>or plot ?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This doesn't mean don't think!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Choosing how to make plots and using them to convince yourself/others that trends are real is an important skill.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Total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conditional probability formula</a:t>
            </a:r>
          </a:p>
          <a:p>
            <a:endParaRPr lang="en-US" dirty="0" smtClean="0"/>
          </a:p>
          <a:p>
            <a:r>
              <a:rPr lang="en-US" dirty="0" smtClean="0"/>
              <a:t>In general we have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495278"/>
            <a:ext cx="3562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43808" y="2276872"/>
          <a:ext cx="3571063" cy="936104"/>
        </p:xfrm>
        <a:graphic>
          <a:graphicData uri="http://schemas.openxmlformats.org/presentationml/2006/ole">
            <p:oleObj spid="_x0000_s53252" name="公式" r:id="rId4" imgW="2616120" imgH="685800" progId="Equation.3">
              <p:embed/>
            </p:oleObj>
          </a:graphicData>
        </a:graphic>
      </p:graphicFrame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653136"/>
            <a:ext cx="6896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outcome of one event does not change the probability of occurrence of the other event</a:t>
            </a:r>
          </a:p>
          <a:p>
            <a:r>
              <a:rPr lang="en-US" dirty="0" smtClean="0"/>
              <a:t>For two independent events</a:t>
            </a:r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2495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09120"/>
            <a:ext cx="229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085184"/>
            <a:ext cx="3724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igure 2-10. Punnett square showing predicted genotypic and phenotypic constitution of the F2 generation from a dihybrid cros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8640"/>
            <a:ext cx="325755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rule</a:t>
            </a:r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181224"/>
            <a:ext cx="8229600" cy="218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variables and their Distributions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variable X assigns a numerical value to each possible outcome of a random experiment</a:t>
            </a:r>
          </a:p>
          <a:p>
            <a:pPr lvl="1"/>
            <a:r>
              <a:rPr lang="en-US" dirty="0" smtClean="0"/>
              <a:t>Mathematically, a mapping from the sample space to real numbers</a:t>
            </a:r>
          </a:p>
          <a:p>
            <a:r>
              <a:rPr lang="en-US" dirty="0" smtClean="0"/>
              <a:t>For the bi-allelic genotype case, random variables X and Y can be defined as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57192"/>
            <a:ext cx="3648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45224"/>
            <a:ext cx="4362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variables and their Distributions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distribution</a:t>
            </a:r>
          </a:p>
          <a:p>
            <a:pPr lvl="1"/>
            <a:r>
              <a:rPr lang="en-US" dirty="0" smtClean="0"/>
              <a:t>A probability distribution specifies the range of a random variable and its corresponding probability</a:t>
            </a:r>
          </a:p>
          <a:p>
            <a:r>
              <a:rPr lang="en-US" dirty="0" smtClean="0"/>
              <a:t>In the genotype example, the following is a probability distribution 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42023"/>
            <a:ext cx="4333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variables and their Distributions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random variable</a:t>
            </a:r>
          </a:p>
          <a:p>
            <a:pPr lvl="1"/>
            <a:r>
              <a:rPr lang="en-US" dirty="0" smtClean="0"/>
              <a:t>Only take discrete values</a:t>
            </a:r>
          </a:p>
          <a:p>
            <a:pPr lvl="1"/>
            <a:r>
              <a:rPr lang="en-US" dirty="0" smtClean="0"/>
              <a:t>Finite or countable infinite possible values</a:t>
            </a:r>
          </a:p>
          <a:p>
            <a:r>
              <a:rPr lang="en-US" dirty="0" smtClean="0"/>
              <a:t>Continuous random variable</a:t>
            </a:r>
          </a:p>
          <a:p>
            <a:pPr lvl="1"/>
            <a:r>
              <a:rPr lang="en-US" dirty="0" smtClean="0"/>
              <a:t>take values on intervals or union of intervals</a:t>
            </a:r>
          </a:p>
          <a:p>
            <a:pPr lvl="1"/>
            <a:r>
              <a:rPr lang="en-US" dirty="0" smtClean="0"/>
              <a:t>uncountable number of possible values</a:t>
            </a:r>
          </a:p>
          <a:p>
            <a:pPr lvl="1"/>
            <a:r>
              <a:rPr lang="en-US" dirty="0" smtClean="0"/>
              <a:t>Sepal/petal length, width in the iris data</a:t>
            </a:r>
          </a:p>
          <a:p>
            <a:pPr lvl="1"/>
            <a:r>
              <a:rPr lang="en-US" dirty="0" smtClean="0"/>
              <a:t>Weight, height, BMI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Distributions of discrete random variable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Probability mass function (</a:t>
            </a:r>
            <a:r>
              <a:rPr lang="en-US" dirty="0" err="1" smtClean="0"/>
              <a:t>pmf</a:t>
            </a:r>
            <a:r>
              <a:rPr lang="en-US" dirty="0" smtClean="0"/>
              <a:t>) specifies the probability P(X=x) of the discrete variable X taking one particular value x (in the range of X)</a:t>
            </a:r>
          </a:p>
          <a:p>
            <a:r>
              <a:rPr lang="en-US" dirty="0" smtClean="0"/>
              <a:t>In the genotype case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Summation of the </a:t>
            </a:r>
            <a:r>
              <a:rPr lang="en-US" dirty="0" err="1" smtClean="0"/>
              <a:t>pmf</a:t>
            </a:r>
            <a:r>
              <a:rPr lang="en-US" dirty="0" smtClean="0"/>
              <a:t> is 1</a:t>
            </a:r>
          </a:p>
          <a:p>
            <a:r>
              <a:rPr lang="en-US" dirty="0" smtClean="0"/>
              <a:t>Population mean, population variance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4032448" cy="13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Distributions of discrete random variable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Bernoulli distribution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pmf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420888"/>
            <a:ext cx="8172400" cy="125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4391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Distributions of discrete random variable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</a:p>
          <a:p>
            <a:pPr lvl="1"/>
            <a:r>
              <a:rPr lang="en-US" dirty="0" smtClean="0"/>
              <a:t>Summation of n independent Bernoulli random variables with the same parameter</a:t>
            </a:r>
          </a:p>
          <a:p>
            <a:pPr lvl="1"/>
            <a:r>
              <a:rPr lang="en-US" dirty="0" smtClean="0"/>
              <a:t>Denoted by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pmf</a:t>
            </a:r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1588" y="2717800"/>
          <a:ext cx="258762" cy="282575"/>
        </p:xfrm>
        <a:graphic>
          <a:graphicData uri="http://schemas.openxmlformats.org/presentationml/2006/ole">
            <p:oleObj spid="_x0000_s60418" name="公式" r:id="rId3" imgW="152280" imgH="1648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36888" y="3213100"/>
          <a:ext cx="1487487" cy="360363"/>
        </p:xfrm>
        <a:graphic>
          <a:graphicData uri="http://schemas.openxmlformats.org/presentationml/2006/ole">
            <p:oleObj spid="_x0000_s60419" name="公式" r:id="rId4" imgW="838080" imgH="203040" progId="Equation.3">
              <p:embed/>
            </p:oleObj>
          </a:graphicData>
        </a:graphic>
      </p:graphicFrame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293096"/>
            <a:ext cx="3562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ile:Binomial distribution pmf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492896"/>
            <a:ext cx="5544616" cy="369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Distributions of discrete random variable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</a:p>
          <a:p>
            <a:pPr lvl="1"/>
            <a:r>
              <a:rPr lang="en-US" dirty="0" smtClean="0"/>
              <a:t>A distribution for counts (no upper limits)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pmf</a:t>
            </a:r>
            <a:endParaRPr lang="en-US" dirty="0"/>
          </a:p>
        </p:txBody>
      </p:sp>
      <p:pic>
        <p:nvPicPr>
          <p:cNvPr id="62466" name="Picture 2" descr="\!f(k;\lambda )=\Pr(X=k)={\frac  {\lambda ^{k}e^{{-\lambda }}}{k!}}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2447925" cy="419101"/>
          </a:xfrm>
          <a:prstGeom prst="rect">
            <a:avLst/>
          </a:prstGeom>
          <a:noFill/>
        </p:spPr>
      </p:pic>
      <p:pic>
        <p:nvPicPr>
          <p:cNvPr id="62468" name="Picture 4" descr="Plot of the Poisson P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4104456" cy="328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Plotting</a:t>
            </a:r>
            <a:endParaRPr lang="en-US" dirty="0"/>
          </a:p>
        </p:txBody>
      </p:sp>
      <p:pic>
        <p:nvPicPr>
          <p:cNvPr id="4" name="Content Placeholder 3" descr="638px-Anscombe's_quartet_3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276872"/>
            <a:ext cx="3888432" cy="2827951"/>
          </a:xfrm>
        </p:spPr>
      </p:pic>
      <p:sp>
        <p:nvSpPr>
          <p:cNvPr id="5" name="TextBox 4"/>
          <p:cNvSpPr txBox="1"/>
          <p:nvPr/>
        </p:nvSpPr>
        <p:spPr>
          <a:xfrm>
            <a:off x="6804248" y="6309320"/>
            <a:ext cx="209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/>
              </a:rPr>
              <a:t>Anscombe's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quartet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statistical </a:t>
            </a:r>
            <a:r>
              <a:rPr lang="en-US" sz="2400" dirty="0" smtClean="0"/>
              <a:t>test/summary </a:t>
            </a:r>
            <a:r>
              <a:rPr lang="en-US" sz="2400" dirty="0" smtClean="0"/>
              <a:t>or plot ?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This doesn't mean don't think!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Choosing how to make plots and using them to convince yourself/others that trends are real is an important skill.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88840"/>
            <a:ext cx="7467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Distributions of discrete random variable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Poisson distribution</a:t>
            </a:r>
          </a:p>
          <a:p>
            <a:pPr lvl="1"/>
            <a:r>
              <a:rPr lang="en-US" sz="2400" dirty="0" smtClean="0"/>
              <a:t>A distribution for counts (no upper limits)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pmf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Feller (1957) used for model the number of bomb hits in London during WWII</a:t>
            </a:r>
          </a:p>
          <a:p>
            <a:pPr lvl="1"/>
            <a:r>
              <a:rPr lang="en-US" sz="2400" dirty="0" smtClean="0"/>
              <a:t>576 areas of one quarter square kilometer each</a:t>
            </a:r>
          </a:p>
          <a:p>
            <a:pPr lvl="1"/>
            <a:r>
              <a:rPr lang="en-US" sz="2400" dirty="0" smtClean="0"/>
              <a:t>λ=0.9323</a:t>
            </a:r>
          </a:p>
          <a:p>
            <a:pPr lvl="1"/>
            <a:endParaRPr lang="en-US" dirty="0" smtClean="0"/>
          </a:p>
        </p:txBody>
      </p:sp>
      <p:pic>
        <p:nvPicPr>
          <p:cNvPr id="62466" name="Picture 2" descr="\!f(k;\lambda )=\Pr(X=k)={\frac  {\lambda ^{k}e^{{-\lambda }}}{k!}}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2447925" cy="419101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01208"/>
            <a:ext cx="529098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Distributions of continuous variables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probability density function (</a:t>
            </a:r>
            <a:r>
              <a:rPr lang="en-US" dirty="0" err="1" smtClean="0"/>
              <a:t>pdf</a:t>
            </a:r>
            <a:r>
              <a:rPr lang="en-US" dirty="0" smtClean="0"/>
              <a:t>) to specify </a:t>
            </a:r>
          </a:p>
          <a:p>
            <a:r>
              <a:rPr lang="en-US" dirty="0" smtClean="0"/>
              <a:t>If the </a:t>
            </a:r>
            <a:r>
              <a:rPr lang="en-US" dirty="0" err="1" smtClean="0"/>
              <a:t>pdf</a:t>
            </a:r>
            <a:r>
              <a:rPr lang="en-US" dirty="0" smtClean="0"/>
              <a:t> is f, then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Population mean, variance</a:t>
            </a:r>
          </a:p>
          <a:p>
            <a:r>
              <a:rPr lang="en-US" dirty="0" smtClean="0"/>
              <a:t>Cumulative distribution (</a:t>
            </a:r>
            <a:r>
              <a:rPr lang="en-US" dirty="0" err="1" smtClean="0"/>
              <a:t>cdf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758" y="2636912"/>
            <a:ext cx="3096344" cy="276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054" y="2564904"/>
            <a:ext cx="2076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64515" idx="1"/>
          </p:cNvCxnSpPr>
          <p:nvPr/>
        </p:nvCxnSpPr>
        <p:spPr>
          <a:xfrm flipH="1">
            <a:off x="6527998" y="2803029"/>
            <a:ext cx="504056" cy="481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3822" y="28529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pdf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75870" y="328498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55576" y="3356992"/>
          <a:ext cx="3212665" cy="720080"/>
        </p:xfrm>
        <a:graphic>
          <a:graphicData uri="http://schemas.openxmlformats.org/presentationml/2006/ole">
            <p:oleObj spid="_x0000_s64516" name="公式" r:id="rId5" imgW="147312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Distributions of continuous variables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65538" name="Picture 2" descr="X\ \sim\ \mathcal{N}(\mu,\,\sigma^2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2191548" cy="360040"/>
          </a:xfrm>
          <a:prstGeom prst="rect">
            <a:avLst/>
          </a:prstGeom>
          <a:noFill/>
        </p:spPr>
      </p:pic>
      <p:pic>
        <p:nvPicPr>
          <p:cNvPr id="65540" name="Picture 4" descr="http://upload.wikimedia.org/math/5/6/4/564914214ead956aceccd30b78d2f6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133475" cy="447675"/>
          </a:xfrm>
          <a:prstGeom prst="rect">
            <a:avLst/>
          </a:prstGeom>
          <a:noFill/>
        </p:spPr>
      </p:pic>
      <p:pic>
        <p:nvPicPr>
          <p:cNvPr id="65542" name="Picture 6" descr="File:Standard deviation diagra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3810000" cy="1905000"/>
          </a:xfrm>
          <a:prstGeom prst="rect">
            <a:avLst/>
          </a:prstGeom>
          <a:noFill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4896544" cy="488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6211669"/>
            <a:ext cx="569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distribution of the BMI variable in the data set Pima.tr </a:t>
            </a:r>
          </a:p>
          <a:p>
            <a:r>
              <a:rPr lang="en-US" dirty="0" smtClean="0"/>
              <a:t>can be viewed as a normal distribution (MASS package)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Distributions of continuous variables 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Student’s t-distribution (William Sealy </a:t>
            </a:r>
            <a:r>
              <a:rPr lang="en-US" dirty="0" err="1" smtClean="0"/>
              <a:t>Gosset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Chi-square distribution</a:t>
            </a:r>
          </a:p>
          <a:p>
            <a:endParaRPr lang="en-US" dirty="0" smtClean="0"/>
          </a:p>
          <a:p>
            <a:r>
              <a:rPr lang="en-US" dirty="0" smtClean="0"/>
              <a:t>Gamma distribution</a:t>
            </a:r>
          </a:p>
          <a:p>
            <a:endParaRPr lang="en-US" dirty="0" smtClean="0"/>
          </a:p>
          <a:p>
            <a:r>
              <a:rPr lang="en-US" dirty="0" smtClean="0"/>
              <a:t>F-distribution</a:t>
            </a:r>
          </a:p>
          <a:p>
            <a:endParaRPr lang="en-US" dirty="0" smtClean="0"/>
          </a:p>
          <a:p>
            <a:r>
              <a:rPr lang="en-US" dirty="0" smtClean="0"/>
              <a:t>Beta distribution</a:t>
            </a:r>
            <a:endParaRPr lang="en-US" dirty="0"/>
          </a:p>
        </p:txBody>
      </p:sp>
      <p:pic>
        <p:nvPicPr>
          <p:cNvPr id="66562" name="Picture 2" descr="f(t) = \frac{\Gamma(\frac{\nu+1}{2})} {\sqrt{\nu\pi}\,\Gamma(\frac{\nu}{2})} \left(1+\frac{t^2}{\nu} \right)^{-\frac{\nu+1}{2}},\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2590800" cy="56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Quantile-Quantile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Quantile-Quantile</a:t>
            </a:r>
            <a:r>
              <a:rPr lang="en-US" dirty="0" smtClean="0"/>
              <a:t> (QQ) plot</a:t>
            </a:r>
          </a:p>
          <a:p>
            <a:pPr lvl="1"/>
            <a:r>
              <a:rPr lang="en-US" dirty="0" smtClean="0"/>
              <a:t>Comparing two distributions by plotting the </a:t>
            </a:r>
            <a:r>
              <a:rPr lang="en-US" dirty="0" err="1" smtClean="0"/>
              <a:t>quantiles</a:t>
            </a:r>
            <a:r>
              <a:rPr lang="en-US" dirty="0" smtClean="0"/>
              <a:t> of one distribution against the </a:t>
            </a:r>
            <a:r>
              <a:rPr lang="en-US" dirty="0" err="1" smtClean="0"/>
              <a:t>quantiles</a:t>
            </a:r>
            <a:r>
              <a:rPr lang="en-US" dirty="0" smtClean="0"/>
              <a:t> of the other distribution</a:t>
            </a:r>
          </a:p>
          <a:p>
            <a:pPr lvl="1"/>
            <a:r>
              <a:rPr lang="en-US" dirty="0" smtClean="0"/>
              <a:t>For goodness of fit checking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692105" cy="56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624905"/>
            <a:ext cx="5980137" cy="59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EDA is part statistics, part psychology</a:t>
            </a:r>
          </a:p>
          <a:p>
            <a:r>
              <a:rPr lang="en-US" dirty="0" smtClean="0"/>
              <a:t>Unfortunately we </a:t>
            </a:r>
            <a:r>
              <a:rPr lang="en-US" dirty="0" smtClean="0"/>
              <a:t>are designed to find patterns even when there aren't any</a:t>
            </a:r>
          </a:p>
          <a:p>
            <a:r>
              <a:rPr lang="en-US" dirty="0" smtClean="0"/>
              <a:t>Visual perception is biased by your humanness. </a:t>
            </a:r>
          </a:p>
          <a:p>
            <a:r>
              <a:rPr lang="en-US" dirty="0" smtClean="0"/>
              <a:t>Not fool yourself in EDA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illusion</a:t>
            </a:r>
            <a:endParaRPr lang="en-US" dirty="0"/>
          </a:p>
        </p:txBody>
      </p:sp>
      <p:pic>
        <p:nvPicPr>
          <p:cNvPr id="4" name="Content Placeholder 3" descr="shepard-tables-illus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4038600" cy="2667000"/>
          </a:xfrm>
        </p:spPr>
      </p:pic>
      <p:sp>
        <p:nvSpPr>
          <p:cNvPr id="5" name="TextBox 4"/>
          <p:cNvSpPr txBox="1"/>
          <p:nvPr/>
        </p:nvSpPr>
        <p:spPr>
          <a:xfrm>
            <a:off x="4067944" y="5949280"/>
            <a:ext cx="400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http://brainden.com/visual-illusions.htm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illusion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949280"/>
            <a:ext cx="400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http://brainden.com/visual-illusions.htm</a:t>
            </a:r>
            <a:endParaRPr lang="en-US" dirty="0"/>
          </a:p>
        </p:txBody>
      </p:sp>
      <p:pic>
        <p:nvPicPr>
          <p:cNvPr id="7" name="Content Placeholder 6" descr="dots-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5978523" cy="3832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Matters</a:t>
            </a:r>
            <a:endParaRPr lang="en-US" dirty="0"/>
          </a:p>
        </p:txBody>
      </p:sp>
      <p:pic>
        <p:nvPicPr>
          <p:cNvPr id="4" name="Content Placeholder 3" descr="scalemat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29600" cy="3944086"/>
          </a:xfrm>
        </p:spPr>
      </p:pic>
      <p:sp>
        <p:nvSpPr>
          <p:cNvPr id="5" name="TextBox 4"/>
          <p:cNvSpPr txBox="1"/>
          <p:nvPr/>
        </p:nvSpPr>
        <p:spPr>
          <a:xfrm>
            <a:off x="251520" y="5877272"/>
            <a:ext cx="817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Variables on </a:t>
            </a:r>
            <a:r>
              <a:rPr lang="en-US" dirty="0" err="1" smtClean="0">
                <a:hlinkClick r:id="rId3"/>
              </a:rPr>
              <a:t>Scatterplots</a:t>
            </a:r>
            <a:r>
              <a:rPr lang="en-US" dirty="0" smtClean="0">
                <a:hlinkClick r:id="rId3"/>
              </a:rPr>
              <a:t> Look More Highly Correlated When the Scales are Increased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Exploration—categorical variable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Nucleotide Polymorphism</a:t>
            </a:r>
          </a:p>
        </p:txBody>
      </p:sp>
      <p:pic>
        <p:nvPicPr>
          <p:cNvPr id="17410" name="Picture 2" descr="File:Transitions-transversions-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346848" cy="434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1262</Words>
  <Application>Microsoft Office PowerPoint</Application>
  <PresentationFormat>On-screen Show (4:3)</PresentationFormat>
  <Paragraphs>244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公式</vt:lpstr>
      <vt:lpstr>Biostatistics-Lecture 2</vt:lpstr>
      <vt:lpstr>Exploratory data analysis (EDA)</vt:lpstr>
      <vt:lpstr>Importance of Plotting</vt:lpstr>
      <vt:lpstr>Importance of Plotting</vt:lpstr>
      <vt:lpstr>EDA</vt:lpstr>
      <vt:lpstr>Visual illusion</vt:lpstr>
      <vt:lpstr>Visual illusion</vt:lpstr>
      <vt:lpstr>Scale Matters</vt:lpstr>
      <vt:lpstr>Data Exploration—categorical variable (1)</vt:lpstr>
      <vt:lpstr>Data Exploration—categorical variable (2)</vt:lpstr>
      <vt:lpstr>Data Exploration—categorical variable (2)</vt:lpstr>
      <vt:lpstr>Data exploration—quantitative variable (1)</vt:lpstr>
      <vt:lpstr>Data exploration—quantitative variable (2)</vt:lpstr>
      <vt:lpstr>Data exploration—quantitative variable (2)</vt:lpstr>
      <vt:lpstr>Data exploration—quantitative (3) variable (2)</vt:lpstr>
      <vt:lpstr>Summary statistics</vt:lpstr>
      <vt:lpstr>Quantiles </vt:lpstr>
      <vt:lpstr>Boxplot</vt:lpstr>
      <vt:lpstr>Data exploration—quantitative (4)</vt:lpstr>
      <vt:lpstr>Data exploration—quantitative (5)</vt:lpstr>
      <vt:lpstr>Relationships between categorical variable (1)</vt:lpstr>
      <vt:lpstr>Relationships between categorical variables (2)</vt:lpstr>
      <vt:lpstr>Relationships between categorical variable (3)</vt:lpstr>
      <vt:lpstr>Probability</vt:lpstr>
      <vt:lpstr>Some genetics terms (1)</vt:lpstr>
      <vt:lpstr>Some genetics terms (2)</vt:lpstr>
      <vt:lpstr>Probability</vt:lpstr>
      <vt:lpstr>Probability</vt:lpstr>
      <vt:lpstr>Conditional probability</vt:lpstr>
      <vt:lpstr>Law of Total Probability</vt:lpstr>
      <vt:lpstr>Independence</vt:lpstr>
      <vt:lpstr>Bayesian rule</vt:lpstr>
      <vt:lpstr>Random variables and their Distributions (1)</vt:lpstr>
      <vt:lpstr>Random variables and their Distributions (2)</vt:lpstr>
      <vt:lpstr>Random variables and their Distributions (3)</vt:lpstr>
      <vt:lpstr>Distributions of discrete random variable (1)</vt:lpstr>
      <vt:lpstr>Distributions of discrete random variable (2)</vt:lpstr>
      <vt:lpstr>Distributions of discrete random variable (3)</vt:lpstr>
      <vt:lpstr>Distributions of discrete random variable (4)</vt:lpstr>
      <vt:lpstr>Distributions of discrete random variable (4)</vt:lpstr>
      <vt:lpstr>Distributions of continuous variables (1)</vt:lpstr>
      <vt:lpstr>Distributions of continuous variables (2)</vt:lpstr>
      <vt:lpstr>Distributions of continuous variables (3)</vt:lpstr>
      <vt:lpstr>Quantile-Quantile plot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ruibin</dc:creator>
  <cp:lastModifiedBy>ruibin</cp:lastModifiedBy>
  <cp:revision>280</cp:revision>
  <dcterms:created xsi:type="dcterms:W3CDTF">2014-02-15T17:12:18Z</dcterms:created>
  <dcterms:modified xsi:type="dcterms:W3CDTF">2016-03-01T06:44:36Z</dcterms:modified>
</cp:coreProperties>
</file>