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686FF-0FF8-4283-AEBF-A18B746E6B12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AC07DE-1F4D-40C4-B3AF-723A745915F3}">
      <dgm:prSet phldrT="[文本]"/>
      <dgm:spPr/>
      <dgm:t>
        <a:bodyPr/>
        <a:lstStyle/>
        <a:p>
          <a:r>
            <a:rPr lang="en-US" altLang="zh-CN" dirty="0" smtClean="0"/>
            <a:t>A summary of the paper</a:t>
          </a:r>
          <a:endParaRPr lang="zh-CN" altLang="en-US" dirty="0"/>
        </a:p>
      </dgm:t>
    </dgm:pt>
    <dgm:pt modelId="{2507F861-C953-4D78-BD7A-5E3884B5A6CE}" type="parTrans" cxnId="{F5B3F2A8-607C-4353-B89B-BCF8E789197B}">
      <dgm:prSet/>
      <dgm:spPr/>
      <dgm:t>
        <a:bodyPr/>
        <a:lstStyle/>
        <a:p>
          <a:endParaRPr lang="zh-CN" altLang="en-US"/>
        </a:p>
      </dgm:t>
    </dgm:pt>
    <dgm:pt modelId="{7FB56AD0-6BF4-42A3-A442-AA262579F63F}" type="sibTrans" cxnId="{F5B3F2A8-607C-4353-B89B-BCF8E789197B}">
      <dgm:prSet/>
      <dgm:spPr/>
      <dgm:t>
        <a:bodyPr/>
        <a:lstStyle/>
        <a:p>
          <a:endParaRPr lang="zh-CN" altLang="en-US"/>
        </a:p>
      </dgm:t>
    </dgm:pt>
    <dgm:pt modelId="{0F19ACB7-C401-42F3-8E91-60A2F72F3042}">
      <dgm:prSet phldrT="[文本]"/>
      <dgm:spPr/>
      <dgm:t>
        <a:bodyPr/>
        <a:lstStyle/>
        <a:p>
          <a:r>
            <a:rPr lang="en-US" altLang="zh-CN" dirty="0" smtClean="0"/>
            <a:t>A detailed exploration of the ideas introduced and developed in the paper</a:t>
          </a:r>
          <a:endParaRPr lang="zh-CN" altLang="en-US" dirty="0"/>
        </a:p>
      </dgm:t>
    </dgm:pt>
    <dgm:pt modelId="{492C73AF-A37D-4BDF-8E97-4E8C5C571029}" type="parTrans" cxnId="{F466754F-53EB-492C-B7A8-86439860E7D3}">
      <dgm:prSet/>
      <dgm:spPr/>
      <dgm:t>
        <a:bodyPr/>
        <a:lstStyle/>
        <a:p>
          <a:endParaRPr lang="zh-CN" altLang="en-US"/>
        </a:p>
      </dgm:t>
    </dgm:pt>
    <dgm:pt modelId="{0FF9FECA-B1CA-42FE-975F-767D09BA7A65}" type="sibTrans" cxnId="{F466754F-53EB-492C-B7A8-86439860E7D3}">
      <dgm:prSet/>
      <dgm:spPr/>
      <dgm:t>
        <a:bodyPr/>
        <a:lstStyle/>
        <a:p>
          <a:endParaRPr lang="zh-CN" altLang="en-US"/>
        </a:p>
      </dgm:t>
    </dgm:pt>
    <dgm:pt modelId="{27F43147-4E3B-4FC5-87D9-F26354EBE1F2}">
      <dgm:prSet phldrT="[文本]"/>
      <dgm:spPr/>
      <dgm:t>
        <a:bodyPr/>
        <a:lstStyle/>
        <a:p>
          <a:r>
            <a:rPr lang="en-US" altLang="zh-CN" dirty="0" smtClean="0"/>
            <a:t>Some questions remained</a:t>
          </a:r>
          <a:endParaRPr lang="zh-CN" altLang="en-US" dirty="0"/>
        </a:p>
      </dgm:t>
    </dgm:pt>
    <dgm:pt modelId="{F751DCD0-AC88-4577-873F-728C7BC98D0B}" type="parTrans" cxnId="{CA500626-416F-4311-9F8A-12774B3D5F49}">
      <dgm:prSet/>
      <dgm:spPr/>
      <dgm:t>
        <a:bodyPr/>
        <a:lstStyle/>
        <a:p>
          <a:endParaRPr lang="zh-CN" altLang="en-US"/>
        </a:p>
      </dgm:t>
    </dgm:pt>
    <dgm:pt modelId="{2D93B150-5266-49A7-91F8-C55F494A71BB}" type="sibTrans" cxnId="{CA500626-416F-4311-9F8A-12774B3D5F49}">
      <dgm:prSet/>
      <dgm:spPr/>
      <dgm:t>
        <a:bodyPr/>
        <a:lstStyle/>
        <a:p>
          <a:endParaRPr lang="zh-CN" altLang="en-US"/>
        </a:p>
      </dgm:t>
    </dgm:pt>
    <dgm:pt modelId="{8430782D-8A1C-49BB-A44B-1A133C9A58A9}" type="pres">
      <dgm:prSet presAssocID="{864686FF-0FF8-4283-AEBF-A18B746E6B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7BA6588-FBBA-46FE-875A-72DC9FE95E05}" type="pres">
      <dgm:prSet presAssocID="{864686FF-0FF8-4283-AEBF-A18B746E6B12}" presName="dummyMaxCanvas" presStyleCnt="0">
        <dgm:presLayoutVars/>
      </dgm:prSet>
      <dgm:spPr/>
    </dgm:pt>
    <dgm:pt modelId="{A333CC00-D66C-4721-AB5C-876F6BCD4FDF}" type="pres">
      <dgm:prSet presAssocID="{864686FF-0FF8-4283-AEBF-A18B746E6B1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D6D18C-9DDC-4B6A-B1B9-E340D463F1C2}" type="pres">
      <dgm:prSet presAssocID="{864686FF-0FF8-4283-AEBF-A18B746E6B1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95FF5F-5768-4268-AFDC-7DD05C8790D8}" type="pres">
      <dgm:prSet presAssocID="{864686FF-0FF8-4283-AEBF-A18B746E6B1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B6A131-EE5C-4943-A999-A4F3DAF0D99A}" type="pres">
      <dgm:prSet presAssocID="{864686FF-0FF8-4283-AEBF-A18B746E6B1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BD09F9-F3BF-4BC9-88C6-DC51ED3A9693}" type="pres">
      <dgm:prSet presAssocID="{864686FF-0FF8-4283-AEBF-A18B746E6B1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B150A9-1323-4E5B-8187-43321D8879FD}" type="pres">
      <dgm:prSet presAssocID="{864686FF-0FF8-4283-AEBF-A18B746E6B1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40097B-125E-4CE0-977A-B0D0B2E08F43}" type="pres">
      <dgm:prSet presAssocID="{864686FF-0FF8-4283-AEBF-A18B746E6B1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449236-F888-4B66-ACD1-1C4F86B6F0F5}" type="pres">
      <dgm:prSet presAssocID="{864686FF-0FF8-4283-AEBF-A18B746E6B1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E54C1EA-9C8B-4159-B576-1E415A242953}" type="presOf" srcId="{27F43147-4E3B-4FC5-87D9-F26354EBE1F2}" destId="{9095FF5F-5768-4268-AFDC-7DD05C8790D8}" srcOrd="0" destOrd="0" presId="urn:microsoft.com/office/officeart/2005/8/layout/vProcess5"/>
    <dgm:cxn modelId="{2A6A6298-6390-4917-AD9B-CE059FB045C8}" type="presOf" srcId="{864686FF-0FF8-4283-AEBF-A18B746E6B12}" destId="{8430782D-8A1C-49BB-A44B-1A133C9A58A9}" srcOrd="0" destOrd="0" presId="urn:microsoft.com/office/officeart/2005/8/layout/vProcess5"/>
    <dgm:cxn modelId="{B294AEC2-BD8C-4418-AB5E-6F85BE1EDF04}" type="presOf" srcId="{7FB56AD0-6BF4-42A3-A442-AA262579F63F}" destId="{C0B6A131-EE5C-4943-A999-A4F3DAF0D99A}" srcOrd="0" destOrd="0" presId="urn:microsoft.com/office/officeart/2005/8/layout/vProcess5"/>
    <dgm:cxn modelId="{41E9D6ED-A557-4837-9D69-20D559426C89}" type="presOf" srcId="{0F19ACB7-C401-42F3-8E91-60A2F72F3042}" destId="{CB40097B-125E-4CE0-977A-B0D0B2E08F43}" srcOrd="1" destOrd="0" presId="urn:microsoft.com/office/officeart/2005/8/layout/vProcess5"/>
    <dgm:cxn modelId="{20D4E6B2-F199-4B56-B29D-A3BC71618A74}" type="presOf" srcId="{0F19ACB7-C401-42F3-8E91-60A2F72F3042}" destId="{36D6D18C-9DDC-4B6A-B1B9-E340D463F1C2}" srcOrd="0" destOrd="0" presId="urn:microsoft.com/office/officeart/2005/8/layout/vProcess5"/>
    <dgm:cxn modelId="{CA500626-416F-4311-9F8A-12774B3D5F49}" srcId="{864686FF-0FF8-4283-AEBF-A18B746E6B12}" destId="{27F43147-4E3B-4FC5-87D9-F26354EBE1F2}" srcOrd="2" destOrd="0" parTransId="{F751DCD0-AC88-4577-873F-728C7BC98D0B}" sibTransId="{2D93B150-5266-49A7-91F8-C55F494A71BB}"/>
    <dgm:cxn modelId="{F466754F-53EB-492C-B7A8-86439860E7D3}" srcId="{864686FF-0FF8-4283-AEBF-A18B746E6B12}" destId="{0F19ACB7-C401-42F3-8E91-60A2F72F3042}" srcOrd="1" destOrd="0" parTransId="{492C73AF-A37D-4BDF-8E97-4E8C5C571029}" sibTransId="{0FF9FECA-B1CA-42FE-975F-767D09BA7A65}"/>
    <dgm:cxn modelId="{DB950DD7-30F2-4BE2-896D-958D18992689}" type="presOf" srcId="{9AAC07DE-1F4D-40C4-B3AF-723A745915F3}" destId="{A333CC00-D66C-4721-AB5C-876F6BCD4FDF}" srcOrd="0" destOrd="0" presId="urn:microsoft.com/office/officeart/2005/8/layout/vProcess5"/>
    <dgm:cxn modelId="{C1DD152B-6CE8-44E5-83BD-F5A0DB40BA18}" type="presOf" srcId="{0FF9FECA-B1CA-42FE-975F-767D09BA7A65}" destId="{CBBD09F9-F3BF-4BC9-88C6-DC51ED3A9693}" srcOrd="0" destOrd="0" presId="urn:microsoft.com/office/officeart/2005/8/layout/vProcess5"/>
    <dgm:cxn modelId="{2C5BC79D-353F-47E4-BE6E-10B3AD93BFA3}" type="presOf" srcId="{9AAC07DE-1F4D-40C4-B3AF-723A745915F3}" destId="{2AB150A9-1323-4E5B-8187-43321D8879FD}" srcOrd="1" destOrd="0" presId="urn:microsoft.com/office/officeart/2005/8/layout/vProcess5"/>
    <dgm:cxn modelId="{F5B3F2A8-607C-4353-B89B-BCF8E789197B}" srcId="{864686FF-0FF8-4283-AEBF-A18B746E6B12}" destId="{9AAC07DE-1F4D-40C4-B3AF-723A745915F3}" srcOrd="0" destOrd="0" parTransId="{2507F861-C953-4D78-BD7A-5E3884B5A6CE}" sibTransId="{7FB56AD0-6BF4-42A3-A442-AA262579F63F}"/>
    <dgm:cxn modelId="{1E164B55-F315-4B6F-8796-E6D57185CA06}" type="presOf" srcId="{27F43147-4E3B-4FC5-87D9-F26354EBE1F2}" destId="{1B449236-F888-4B66-ACD1-1C4F86B6F0F5}" srcOrd="1" destOrd="0" presId="urn:microsoft.com/office/officeart/2005/8/layout/vProcess5"/>
    <dgm:cxn modelId="{9EC4C6CE-8BAF-4072-A586-26B42A9918E0}" type="presParOf" srcId="{8430782D-8A1C-49BB-A44B-1A133C9A58A9}" destId="{17BA6588-FBBA-46FE-875A-72DC9FE95E05}" srcOrd="0" destOrd="0" presId="urn:microsoft.com/office/officeart/2005/8/layout/vProcess5"/>
    <dgm:cxn modelId="{B6D73085-4C67-4F7D-85CD-FE9EDBF18EBF}" type="presParOf" srcId="{8430782D-8A1C-49BB-A44B-1A133C9A58A9}" destId="{A333CC00-D66C-4721-AB5C-876F6BCD4FDF}" srcOrd="1" destOrd="0" presId="urn:microsoft.com/office/officeart/2005/8/layout/vProcess5"/>
    <dgm:cxn modelId="{F83CB827-5217-43E9-932E-A8CF8F1A8307}" type="presParOf" srcId="{8430782D-8A1C-49BB-A44B-1A133C9A58A9}" destId="{36D6D18C-9DDC-4B6A-B1B9-E340D463F1C2}" srcOrd="2" destOrd="0" presId="urn:microsoft.com/office/officeart/2005/8/layout/vProcess5"/>
    <dgm:cxn modelId="{104133C9-81BE-41DE-BD86-28F42A181D9B}" type="presParOf" srcId="{8430782D-8A1C-49BB-A44B-1A133C9A58A9}" destId="{9095FF5F-5768-4268-AFDC-7DD05C8790D8}" srcOrd="3" destOrd="0" presId="urn:microsoft.com/office/officeart/2005/8/layout/vProcess5"/>
    <dgm:cxn modelId="{A2C644E0-4F44-4BAD-9EE5-806B1FF12BC9}" type="presParOf" srcId="{8430782D-8A1C-49BB-A44B-1A133C9A58A9}" destId="{C0B6A131-EE5C-4943-A999-A4F3DAF0D99A}" srcOrd="4" destOrd="0" presId="urn:microsoft.com/office/officeart/2005/8/layout/vProcess5"/>
    <dgm:cxn modelId="{00D8E90B-EE58-4A49-81D2-EA055ABC5ED3}" type="presParOf" srcId="{8430782D-8A1C-49BB-A44B-1A133C9A58A9}" destId="{CBBD09F9-F3BF-4BC9-88C6-DC51ED3A9693}" srcOrd="5" destOrd="0" presId="urn:microsoft.com/office/officeart/2005/8/layout/vProcess5"/>
    <dgm:cxn modelId="{D415C9FA-B50A-452D-AF76-68A85FDA0FC0}" type="presParOf" srcId="{8430782D-8A1C-49BB-A44B-1A133C9A58A9}" destId="{2AB150A9-1323-4E5B-8187-43321D8879FD}" srcOrd="6" destOrd="0" presId="urn:microsoft.com/office/officeart/2005/8/layout/vProcess5"/>
    <dgm:cxn modelId="{D811D8C3-F784-46F0-B5DA-101FFD8EA110}" type="presParOf" srcId="{8430782D-8A1C-49BB-A44B-1A133C9A58A9}" destId="{CB40097B-125E-4CE0-977A-B0D0B2E08F43}" srcOrd="7" destOrd="0" presId="urn:microsoft.com/office/officeart/2005/8/layout/vProcess5"/>
    <dgm:cxn modelId="{2480773C-FFB6-427A-9BBB-10DF4413F89F}" type="presParOf" srcId="{8430782D-8A1C-49BB-A44B-1A133C9A58A9}" destId="{1B449236-F888-4B66-ACD1-1C4F86B6F0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3CC00-D66C-4721-AB5C-876F6BCD4FDF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A summary of the paper</a:t>
          </a:r>
          <a:endParaRPr lang="zh-CN" altLang="en-US" sz="2100" kern="1200" dirty="0"/>
        </a:p>
      </dsp:txBody>
      <dsp:txXfrm>
        <a:off x="39768" y="39768"/>
        <a:ext cx="5530000" cy="1278252"/>
      </dsp:txXfrm>
    </dsp:sp>
    <dsp:sp modelId="{36D6D18C-9DDC-4B6A-B1B9-E340D463F1C2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A detailed exploration of the ideas introduced and developed in the paper</a:t>
          </a:r>
          <a:endParaRPr lang="zh-CN" altLang="en-US" sz="2100" kern="1200" dirty="0"/>
        </a:p>
      </dsp:txBody>
      <dsp:txXfrm>
        <a:off x="656987" y="1623854"/>
        <a:ext cx="5415841" cy="1278252"/>
      </dsp:txXfrm>
    </dsp:sp>
    <dsp:sp modelId="{9095FF5F-5768-4268-AFDC-7DD05C8790D8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Some questions remained</a:t>
          </a:r>
          <a:endParaRPr lang="zh-CN" altLang="en-US" sz="2100" kern="1200" dirty="0"/>
        </a:p>
      </dsp:txBody>
      <dsp:txXfrm>
        <a:off x="1274207" y="3207941"/>
        <a:ext cx="5415841" cy="1278252"/>
      </dsp:txXfrm>
    </dsp:sp>
    <dsp:sp modelId="{C0B6A131-EE5C-4943-A999-A4F3DAF0D99A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/>
        </a:p>
      </dsp:txBody>
      <dsp:txXfrm>
        <a:off x="6311173" y="1029656"/>
        <a:ext cx="485410" cy="664128"/>
      </dsp:txXfrm>
    </dsp:sp>
    <dsp:sp modelId="{CBBD09F9-F3BF-4BC9-88C6-DC51ED3A9693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7E1D-F72B-4934-8F7A-EB8F53980821}" type="datetimeFigureOut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E6DCC-B7FB-4C24-AC7A-777C7CF72E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3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E6DCC-B7FB-4C24-AC7A-777C7CF72EA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5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E722C7-10FE-4707-87F5-04474605A03B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3DF16-0588-457A-B8BF-8413AAE8FAAB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0C5F1-62CE-47CB-B6E9-D151AFCDD7F7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9F244-15A2-4D12-869E-DF779BE87B62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B9FBF-3684-4A57-A0EB-D9971B2C5B18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939D6-0344-49CD-ADD9-1406C04ADF1C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76FA8-5E21-4A6F-98D6-0850BF6BB74C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0950A-4D7B-4362-A6C4-13C9A7462CCC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933D8-0F09-400A-B929-BA6E48CC575B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7F11DC-C3BC-4CD9-B45B-76E62E695ED2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E697F1-642A-4C10-BE71-6F09FA843BAB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B4E8D9-856E-4563-84ED-C2CDCE6C2EC2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600" b="1" dirty="0" smtClean="0"/>
              <a:t>A Brief report on:</a:t>
            </a:r>
            <a:br>
              <a:rPr lang="en-US" altLang="zh-CN" sz="3600" b="1" dirty="0" smtClean="0"/>
            </a:br>
            <a:r>
              <a:rPr lang="en-US" altLang="zh-CN" sz="2800" dirty="0" smtClean="0"/>
              <a:t>Integrative </a:t>
            </a:r>
            <a:r>
              <a:rPr lang="en-US" altLang="zh-CN" sz="2800" dirty="0"/>
              <a:t>clustering of </a:t>
            </a:r>
            <a:r>
              <a:rPr lang="en-US" altLang="zh-CN" sz="2800" dirty="0" smtClean="0"/>
              <a:t>multiple genomic </a:t>
            </a:r>
            <a:r>
              <a:rPr lang="en-US" altLang="zh-CN" sz="2800" dirty="0"/>
              <a:t>data types using a </a:t>
            </a:r>
            <a:r>
              <a:rPr lang="en-US" altLang="zh-CN" sz="2800" dirty="0" smtClean="0"/>
              <a:t>joint latent </a:t>
            </a:r>
            <a:r>
              <a:rPr lang="en-US" altLang="zh-CN" sz="2800" dirty="0"/>
              <a:t>variable model </a:t>
            </a:r>
            <a:r>
              <a:rPr lang="en-US" altLang="zh-CN" sz="2800" dirty="0" smtClean="0"/>
              <a:t>with application </a:t>
            </a:r>
            <a:r>
              <a:rPr lang="en-US" altLang="zh-CN" sz="2800" dirty="0"/>
              <a:t>to breast and </a:t>
            </a:r>
            <a:r>
              <a:rPr lang="en-US" altLang="zh-CN" sz="2800" dirty="0" smtClean="0"/>
              <a:t>lung cancer </a:t>
            </a:r>
            <a:r>
              <a:rPr lang="en-US" altLang="zh-CN" sz="2800" dirty="0"/>
              <a:t>subtype analysis (</a:t>
            </a:r>
            <a:r>
              <a:rPr lang="en-US" altLang="zh-CN" sz="2800" dirty="0" err="1"/>
              <a:t>Ronglai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Shen</a:t>
            </a:r>
            <a:r>
              <a:rPr lang="en-US" altLang="zh-CN" sz="2800" dirty="0" smtClean="0"/>
              <a:t>, </a:t>
            </a:r>
            <a:r>
              <a:rPr lang="en-US" altLang="zh-CN" sz="2800" dirty="0"/>
              <a:t>Adam B. </a:t>
            </a:r>
            <a:r>
              <a:rPr lang="en-US" altLang="zh-CN" sz="2800" dirty="0" err="1" smtClean="0"/>
              <a:t>Olshen</a:t>
            </a:r>
            <a:r>
              <a:rPr lang="en-US" altLang="zh-CN" sz="2800" dirty="0" smtClean="0"/>
              <a:t>, and </a:t>
            </a:r>
            <a:r>
              <a:rPr lang="en-US" altLang="zh-CN" sz="2800" dirty="0"/>
              <a:t>Marc </a:t>
            </a:r>
            <a:r>
              <a:rPr lang="en-US" altLang="zh-CN" sz="2800" dirty="0" smtClean="0"/>
              <a:t>Ladanyi,2009)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altLang="zh-CN" sz="2400" dirty="0">
              <a:solidFill>
                <a:schemeClr val="tx1"/>
              </a:solidFill>
            </a:endParaRPr>
          </a:p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By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Linglin</a:t>
            </a:r>
            <a:r>
              <a:rPr lang="en-US" altLang="zh-CN" sz="1600" dirty="0" smtClean="0">
                <a:solidFill>
                  <a:schemeClr val="tx1"/>
                </a:solidFill>
              </a:rPr>
              <a:t> Huang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2013.05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</a:t>
                </a:r>
                <a:r>
                  <a:rPr lang="en-US" altLang="zh-CN" dirty="0" smtClean="0"/>
                  <a:t>onsider a </a:t>
                </a:r>
                <a:r>
                  <a:rPr lang="en-US" altLang="zh-CN" b="1" dirty="0" smtClean="0"/>
                  <a:t>continuous parameterization </a:t>
                </a:r>
                <a:r>
                  <a:rPr lang="en-US" altLang="zh-CN" dirty="0" smtClean="0"/>
                  <a:t>Z</a:t>
                </a:r>
                <a:r>
                  <a:rPr lang="en-US" altLang="zh-CN" baseline="30000" dirty="0" smtClean="0"/>
                  <a:t>∗ </a:t>
                </a:r>
                <a:r>
                  <a:rPr lang="en-US" altLang="zh-CN" dirty="0" smtClean="0"/>
                  <a:t>of </a:t>
                </a:r>
                <a:r>
                  <a:rPr lang="en-US" altLang="zh-CN" dirty="0"/>
                  <a:t>Z and make </a:t>
                </a:r>
                <a:r>
                  <a:rPr lang="en-US" altLang="zh-CN" dirty="0" smtClean="0"/>
                  <a:t>the additional </a:t>
                </a:r>
                <a:r>
                  <a:rPr lang="en-US" altLang="zh-CN" dirty="0"/>
                  <a:t>assumption that </a:t>
                </a:r>
                <a:r>
                  <a:rPr lang="en-US" altLang="zh-CN" dirty="0" smtClean="0"/>
                  <a:t>Z</a:t>
                </a:r>
                <a:r>
                  <a:rPr lang="en-US" altLang="zh-CN" baseline="30000" dirty="0" smtClean="0"/>
                  <a:t>∗</a:t>
                </a:r>
                <a:r>
                  <a:rPr lang="en-US" altLang="zh-CN" dirty="0" smtClean="0"/>
                  <a:t>∼N(0,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𝐈</m:t>
                    </m:r>
                  </m:oMath>
                </a14:m>
                <a:r>
                  <a:rPr lang="en-US" altLang="zh-CN" dirty="0"/>
                  <a:t>) </a:t>
                </a:r>
                <a:r>
                  <a:rPr lang="en-US" altLang="zh-CN" dirty="0" smtClean="0"/>
                  <a:t>and </a:t>
                </a:r>
                <a:r>
                  <a:rPr lang="en-US" altLang="zh-CN" dirty="0" err="1" smtClean="0"/>
                  <a:t>ε∼N</a:t>
                </a:r>
                <a:r>
                  <a:rPr lang="en-US" altLang="zh-CN" dirty="0" smtClean="0"/>
                  <a:t>(0,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zh-CN" dirty="0" smtClean="0"/>
                  <a:t>). </a:t>
                </a:r>
                <a:r>
                  <a:rPr lang="en-US" altLang="zh-CN" dirty="0"/>
                  <a:t>Then a likelihood-based solution to the </a:t>
                </a:r>
                <a:r>
                  <a:rPr lang="en-US" altLang="zh-CN" dirty="0" smtClean="0"/>
                  <a:t>K-means </a:t>
                </a:r>
                <a:r>
                  <a:rPr lang="en-US" altLang="zh-CN" dirty="0"/>
                  <a:t>problem is </a:t>
                </a:r>
                <a:r>
                  <a:rPr lang="en-US" altLang="zh-CN" dirty="0" smtClean="0"/>
                  <a:t>available.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877-231D-4F03-BE2A-58E80C61E3B4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altLang="zh-CN" dirty="0" smtClean="0"/>
              <a:t>1.2. </a:t>
            </a:r>
            <a:r>
              <a:rPr lang="fr-FR" altLang="zh-CN" dirty="0"/>
              <a:t>Gaussian latent variable model </a:t>
            </a:r>
            <a:r>
              <a:rPr lang="fr-FR" altLang="zh-CN" dirty="0" smtClean="0"/>
              <a:t>representation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3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motivation for formulating the </a:t>
            </a:r>
            <a:r>
              <a:rPr lang="en-US" altLang="zh-CN" dirty="0" smtClean="0"/>
              <a:t>K-means </a:t>
            </a:r>
            <a:r>
              <a:rPr lang="en-US" altLang="zh-CN" dirty="0"/>
              <a:t>problem as a Gaussian </a:t>
            </a:r>
            <a:r>
              <a:rPr lang="en-US" altLang="zh-CN" dirty="0" smtClean="0"/>
              <a:t>latent variable </a:t>
            </a:r>
            <a:r>
              <a:rPr lang="en-US" altLang="zh-CN" dirty="0"/>
              <a:t>model is 2-fold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 it provides a probabilistic inference framework;</a:t>
            </a:r>
          </a:p>
          <a:p>
            <a:r>
              <a:rPr lang="en-US" altLang="zh-CN" dirty="0" smtClean="0"/>
              <a:t>(ii</a:t>
            </a:r>
            <a:r>
              <a:rPr lang="en-US" altLang="zh-CN" dirty="0"/>
              <a:t>) the latent variable model has a natural extension to </a:t>
            </a:r>
            <a:r>
              <a:rPr lang="en-US" altLang="zh-CN" b="1" dirty="0"/>
              <a:t>multiple </a:t>
            </a:r>
            <a:r>
              <a:rPr lang="en-US" altLang="zh-CN" b="1" dirty="0" smtClean="0"/>
              <a:t>data types</a:t>
            </a:r>
            <a:r>
              <a:rPr lang="en-US" altLang="zh-CN" dirty="0"/>
              <a:t>. In the next section, we propose a joint latent variable model </a:t>
            </a:r>
            <a:r>
              <a:rPr lang="en-US" altLang="zh-CN" dirty="0" smtClean="0"/>
              <a:t>for integrative </a:t>
            </a:r>
            <a:r>
              <a:rPr lang="en-US" altLang="zh-CN" dirty="0"/>
              <a:t>clustering.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7615-C455-41CF-BB90-DAD665C8B882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altLang="zh-CN" dirty="0" smtClean="0"/>
              <a:t>1.2. </a:t>
            </a:r>
            <a:r>
              <a:rPr lang="fr-FR" altLang="zh-CN" dirty="0"/>
              <a:t>Gaussian latent variable model representation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5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B</a:t>
            </a:r>
            <a:r>
              <a:rPr lang="en-US" altLang="zh-CN" sz="2400" dirty="0" smtClean="0"/>
              <a:t>asic </a:t>
            </a:r>
            <a:r>
              <a:rPr lang="en-US" altLang="zh-CN" sz="2400" dirty="0"/>
              <a:t>concept of </a:t>
            </a:r>
            <a:r>
              <a:rPr lang="en-US" altLang="zh-CN" sz="2400" dirty="0" err="1" smtClean="0"/>
              <a:t>iCluster</a:t>
            </a:r>
            <a:r>
              <a:rPr lang="en-US" altLang="zh-CN" sz="2400" dirty="0" smtClean="0"/>
              <a:t>: </a:t>
            </a:r>
          </a:p>
          <a:p>
            <a:r>
              <a:rPr lang="en-US" altLang="zh-CN" sz="2400" dirty="0" smtClean="0"/>
              <a:t>Jointly estimate Z=( z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,..., </a:t>
            </a:r>
            <a:r>
              <a:rPr lang="en-US" altLang="zh-CN" sz="2400" dirty="0" err="1" smtClean="0"/>
              <a:t>z</a:t>
            </a:r>
            <a:r>
              <a:rPr lang="en-US" altLang="zh-CN" sz="2400" baseline="-25000" dirty="0" err="1" smtClean="0"/>
              <a:t>K</a:t>
            </a:r>
            <a:r>
              <a:rPr lang="en-US" altLang="zh-CN" sz="2400" baseline="-25000" dirty="0" smtClean="0"/>
              <a:t> </a:t>
            </a:r>
            <a:r>
              <a:rPr lang="en-US" altLang="zh-CN" sz="2400" baseline="-25000" dirty="0"/>
              <a:t>−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), the latent </a:t>
            </a:r>
            <a:r>
              <a:rPr lang="en-US" altLang="zh-CN" sz="2400" dirty="0"/>
              <a:t>tumor subtypes, from, say, DNA copy number data (denoted by </a:t>
            </a:r>
            <a:r>
              <a:rPr lang="en-US" altLang="zh-CN" sz="2400" dirty="0" smtClean="0"/>
              <a:t>X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,a </a:t>
            </a:r>
            <a:r>
              <a:rPr lang="en-US" altLang="zh-CN" sz="2400" dirty="0"/>
              <a:t>matrix of dimension </a:t>
            </a:r>
            <a:r>
              <a:rPr lang="en-US" altLang="zh-CN" sz="2400" dirty="0" smtClean="0"/>
              <a:t>p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×n </a:t>
            </a:r>
            <a:r>
              <a:rPr lang="en-US" altLang="zh-CN" sz="2400" dirty="0"/>
              <a:t>), DNA methylation data (denoted by </a:t>
            </a:r>
            <a:r>
              <a:rPr lang="en-US" altLang="zh-CN" sz="2400" dirty="0" smtClean="0"/>
              <a:t>X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,a matrix </a:t>
            </a:r>
            <a:r>
              <a:rPr lang="en-US" altLang="zh-CN" sz="2400" dirty="0"/>
              <a:t>of dimension </a:t>
            </a:r>
            <a:r>
              <a:rPr lang="en-US" altLang="zh-CN" sz="2400" dirty="0" smtClean="0"/>
              <a:t>p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×n </a:t>
            </a:r>
            <a:r>
              <a:rPr lang="en-US" altLang="zh-CN" sz="2400" dirty="0"/>
              <a:t>), mRNA expression data (denoted by </a:t>
            </a:r>
            <a:r>
              <a:rPr lang="en-US" altLang="zh-CN" sz="2400" dirty="0" smtClean="0"/>
              <a:t>X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a </a:t>
            </a:r>
            <a:r>
              <a:rPr lang="en-US" altLang="zh-CN" sz="2400" dirty="0" smtClean="0"/>
              <a:t>matrix of </a:t>
            </a:r>
            <a:r>
              <a:rPr lang="en-US" altLang="zh-CN" sz="2400" dirty="0"/>
              <a:t>dimension </a:t>
            </a:r>
            <a:r>
              <a:rPr lang="en-US" altLang="zh-CN" sz="2400" dirty="0" smtClean="0"/>
              <a:t>p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×n </a:t>
            </a:r>
            <a:r>
              <a:rPr lang="en-US" altLang="zh-CN" sz="2400" dirty="0"/>
              <a:t>) and so </a:t>
            </a:r>
            <a:r>
              <a:rPr lang="en-US" altLang="zh-CN" sz="2400" dirty="0" smtClean="0"/>
              <a:t>forth.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2F19-5849-4294-8335-955FD5DF731C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1.3. </a:t>
            </a:r>
            <a:r>
              <a:rPr lang="en-US" altLang="zh-CN" dirty="0" err="1" smtClean="0"/>
              <a:t>iCluster</a:t>
            </a:r>
            <a:r>
              <a:rPr lang="en-US" altLang="zh-CN" dirty="0"/>
              <a:t>: a joint latent variable model-based clustering </a:t>
            </a:r>
            <a:r>
              <a:rPr lang="en-US" altLang="zh-CN" dirty="0" smtClean="0"/>
              <a:t>method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1985928" cy="216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7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Z is the </a:t>
                </a:r>
                <a:r>
                  <a:rPr lang="en-US" altLang="zh-CN" b="1" dirty="0" smtClean="0"/>
                  <a:t>latent component </a:t>
                </a:r>
                <a:r>
                  <a:rPr lang="en-US" altLang="zh-CN" dirty="0" smtClean="0"/>
                  <a:t>that connects the m -set of models, inducing </a:t>
                </a:r>
                <a:r>
                  <a:rPr lang="en-US" altLang="zh-CN" dirty="0"/>
                  <a:t>dependencies across the data types measured on the same set </a:t>
                </a:r>
                <a:r>
                  <a:rPr lang="en-US" altLang="zh-CN" dirty="0" smtClean="0"/>
                  <a:t>of tumors</a:t>
                </a:r>
                <a:r>
                  <a:rPr lang="en-US" altLang="zh-CN" dirty="0"/>
                  <a:t>.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The </a:t>
                </a:r>
                <a:r>
                  <a:rPr lang="en-US" altLang="zh-CN" b="1" dirty="0" smtClean="0"/>
                  <a:t>independent </a:t>
                </a:r>
                <a:r>
                  <a:rPr lang="en-US" altLang="zh-CN" b="1" dirty="0"/>
                  <a:t>error </a:t>
                </a:r>
                <a:r>
                  <a:rPr lang="en-US" altLang="zh-CN" dirty="0"/>
                  <a:t>terms </a:t>
                </a:r>
                <a:r>
                  <a:rPr lang="en-US" altLang="zh-CN" dirty="0" smtClean="0"/>
                  <a:t>(ε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,..., </a:t>
                </a:r>
                <a:r>
                  <a:rPr lang="en-US" altLang="zh-CN" dirty="0" err="1" smtClean="0"/>
                  <a:t>ε</a:t>
                </a:r>
                <a:r>
                  <a:rPr lang="en-US" altLang="zh-CN" baseline="-25000" dirty="0" err="1" smtClean="0"/>
                  <a:t>m</a:t>
                </a:r>
                <a:r>
                  <a:rPr lang="en-US" altLang="zh-CN" dirty="0" smtClean="0"/>
                  <a:t>), in which </a:t>
                </a:r>
                <a:r>
                  <a:rPr lang="en-US" altLang="zh-CN" dirty="0"/>
                  <a:t>each has mean zero and diagonal covariance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, represent the </a:t>
                </a:r>
                <a:r>
                  <a:rPr lang="en-US" altLang="zh-CN" dirty="0"/>
                  <a:t>remaining variances unique to each data type after accounting for </a:t>
                </a:r>
                <a:r>
                  <a:rPr lang="en-US" altLang="zh-CN" dirty="0" smtClean="0"/>
                  <a:t>the correlation </a:t>
                </a:r>
                <a:r>
                  <a:rPr lang="en-US" altLang="zh-CN" dirty="0"/>
                  <a:t>across data types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(W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,..., </a:t>
                </a:r>
                <a:r>
                  <a:rPr lang="en-US" altLang="zh-CN" dirty="0" err="1" smtClean="0"/>
                  <a:t>W</a:t>
                </a:r>
                <a:r>
                  <a:rPr lang="en-US" altLang="zh-CN" baseline="-25000" dirty="0" err="1" smtClean="0"/>
                  <a:t>m</a:t>
                </a:r>
                <a:r>
                  <a:rPr lang="en-US" altLang="zh-CN" dirty="0" smtClean="0"/>
                  <a:t>) </a:t>
                </a:r>
                <a:r>
                  <a:rPr lang="en-US" altLang="zh-CN" dirty="0"/>
                  <a:t>denote the </a:t>
                </a:r>
                <a:r>
                  <a:rPr lang="en-US" altLang="zh-CN" b="1" dirty="0" smtClean="0"/>
                  <a:t>coefficient matrices</a:t>
                </a:r>
                <a:r>
                  <a:rPr lang="en-US" altLang="zh-CN" dirty="0"/>
                  <a:t>. In dimension reduction terms, they embed a simultaneous </a:t>
                </a:r>
                <a:r>
                  <a:rPr lang="en-US" altLang="zh-CN" dirty="0" smtClean="0"/>
                  <a:t>data projection </a:t>
                </a:r>
                <a:r>
                  <a:rPr lang="en-US" altLang="zh-CN" dirty="0"/>
                  <a:t>mechanism that maximizes the correlation between data types.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185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33C1-DE2B-4703-AAB6-48D9D9133E2B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1.3. </a:t>
            </a:r>
            <a:r>
              <a:rPr lang="en-US" altLang="zh-CN" dirty="0" err="1"/>
              <a:t>iCluster</a:t>
            </a:r>
            <a:r>
              <a:rPr lang="en-US" altLang="zh-CN" dirty="0"/>
              <a:t>: a joint latent variable model-based clustering method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484784"/>
            <a:ext cx="1655179" cy="18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Assume 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altLang="zh-CN" sz="2400" dirty="0" smtClean="0"/>
                  <a:t>Z</a:t>
                </a:r>
                <a:r>
                  <a:rPr lang="en-US" altLang="zh-CN" sz="2400" baseline="30000" dirty="0" smtClean="0"/>
                  <a:t>∗</a:t>
                </a:r>
                <a:r>
                  <a:rPr lang="en-US" altLang="zh-CN" sz="2400" dirty="0" smtClean="0"/>
                  <a:t>∼N(0,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/>
                        <a:ea typeface="Cambria Math"/>
                      </a:rPr>
                      <m:t>Ι</m:t>
                    </m:r>
                  </m:oMath>
                </a14:m>
                <a:r>
                  <a:rPr lang="en-US" altLang="zh-CN" sz="2400" dirty="0" smtClean="0"/>
                  <a:t>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altLang="zh-CN" sz="2400" dirty="0" smtClean="0"/>
                  <a:t>ε </a:t>
                </a:r>
                <a:r>
                  <a:rPr lang="en-US" altLang="zh-CN" sz="2400" dirty="0"/>
                  <a:t>∼ N ( 0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zh-CN" sz="2400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/>
                        <a:ea typeface="Cambria Math"/>
                      </a:rPr>
                      <m:t>Ψ</m:t>
                    </m:r>
                    <m:r>
                      <a:rPr lang="en-US" altLang="zh-CN" sz="2400" b="0" i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CN" sz="2400" dirty="0" smtClean="0"/>
                  <a:t>diag(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altLang="zh-CN" sz="2400" baseline="-25000" dirty="0" smtClean="0"/>
                  <a:t>1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,...,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𝜓</m:t>
                        </m:r>
                      </m:e>
                      <m:sub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b>
                    </m:sSub>
                  </m:oMath>
                </a14:m>
                <a:r>
                  <a:rPr lang="en-US" altLang="zh-CN" sz="2400" dirty="0" smtClean="0"/>
                  <a:t>)</a:t>
                </a:r>
              </a:p>
              <a:p>
                <a:r>
                  <a:rPr lang="en-US" altLang="zh-CN" sz="2400" dirty="0" smtClean="0"/>
                  <a:t>The </a:t>
                </a:r>
                <a:r>
                  <a:rPr lang="en-US" altLang="zh-CN" sz="2400" dirty="0"/>
                  <a:t>marginal distribution of the integrated data </a:t>
                </a:r>
                <a:r>
                  <a:rPr lang="en-US" altLang="zh-CN" sz="2400" dirty="0" smtClean="0"/>
                  <a:t>matrix X </a:t>
                </a:r>
                <a:r>
                  <a:rPr lang="en-US" altLang="zh-CN" sz="2400" dirty="0"/>
                  <a:t>= ( </a:t>
                </a:r>
                <a:r>
                  <a:rPr lang="en-US" altLang="zh-CN" sz="2400" dirty="0" smtClean="0"/>
                  <a:t>X</a:t>
                </a:r>
                <a:r>
                  <a:rPr lang="en-US" altLang="zh-CN" sz="2400" baseline="-25000" dirty="0" smtClean="0"/>
                  <a:t>1</a:t>
                </a:r>
                <a:r>
                  <a:rPr lang="en-US" altLang="zh-CN" sz="2400" dirty="0" smtClean="0"/>
                  <a:t>,..., </a:t>
                </a:r>
                <a:r>
                  <a:rPr lang="en-US" altLang="zh-CN" sz="2400" dirty="0" err="1" smtClean="0"/>
                  <a:t>X</a:t>
                </a:r>
                <a:r>
                  <a:rPr lang="en-US" altLang="zh-CN" sz="2400" baseline="-25000" dirty="0" err="1" smtClean="0"/>
                  <a:t>m</a:t>
                </a:r>
                <a:r>
                  <a:rPr lang="en-US" altLang="zh-CN" sz="2400" dirty="0" smtClean="0"/>
                  <a:t>)’is </a:t>
                </a:r>
                <a:r>
                  <a:rPr lang="en-US" altLang="zh-CN" sz="2400" dirty="0"/>
                  <a:t>then </a:t>
                </a:r>
                <a:r>
                  <a:rPr lang="en-US" altLang="zh-CN" sz="2400" b="1" dirty="0"/>
                  <a:t>multivariate normal </a:t>
                </a:r>
                <a:r>
                  <a:rPr lang="en-US" altLang="zh-CN" sz="2400" dirty="0"/>
                  <a:t>with mean zero and </a:t>
                </a:r>
                <a:r>
                  <a:rPr lang="en-US" altLang="zh-CN" sz="2400" dirty="0" smtClean="0"/>
                  <a:t>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= </a:t>
                </a:r>
                <a:r>
                  <a:rPr lang="en-US" altLang="zh-CN" sz="2400" dirty="0" smtClean="0"/>
                  <a:t>WW’+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zh-CN" sz="2400" dirty="0" smtClean="0"/>
                  <a:t>, </a:t>
                </a:r>
                <a:r>
                  <a:rPr lang="en-US" altLang="zh-CN" sz="2400" dirty="0"/>
                  <a:t>where W= ( </a:t>
                </a:r>
                <a:r>
                  <a:rPr lang="en-US" altLang="zh-CN" sz="2400" dirty="0" smtClean="0"/>
                  <a:t>W</a:t>
                </a:r>
                <a:r>
                  <a:rPr lang="en-US" altLang="zh-CN" sz="2400" baseline="-25000" dirty="0" smtClean="0"/>
                  <a:t>1</a:t>
                </a:r>
                <a:r>
                  <a:rPr lang="en-US" altLang="zh-CN" sz="2400" dirty="0" smtClean="0"/>
                  <a:t>,..., </a:t>
                </a:r>
                <a:r>
                  <a:rPr lang="en-US" altLang="zh-CN" sz="2400" dirty="0" err="1" smtClean="0"/>
                  <a:t>W</a:t>
                </a:r>
                <a:r>
                  <a:rPr lang="en-US" altLang="zh-CN" sz="2400" baseline="-25000" dirty="0" err="1" smtClean="0"/>
                  <a:t>m</a:t>
                </a:r>
                <a:r>
                  <a:rPr lang="en-US" altLang="zh-CN" sz="2400" dirty="0" smtClean="0"/>
                  <a:t>)’.</a:t>
                </a:r>
              </a:p>
              <a:p>
                <a:r>
                  <a:rPr lang="en-US" altLang="zh-CN" sz="2400" dirty="0" smtClean="0"/>
                  <a:t>Denote the </a:t>
                </a:r>
                <a:r>
                  <a:rPr lang="en-US" altLang="zh-CN" sz="2400" b="1" dirty="0"/>
                  <a:t>sample </a:t>
                </a:r>
                <a:r>
                  <a:rPr lang="en-US" altLang="zh-CN" sz="2400" b="1" dirty="0" smtClean="0"/>
                  <a:t>covariance matrix </a:t>
                </a:r>
                <a:r>
                  <a:rPr lang="en-US" altLang="zh-CN" sz="2400" dirty="0" smtClean="0"/>
                  <a:t>as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078" r="-1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E49E-9B76-4A85-A3C2-A44A5BB46E5B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1.3. </a:t>
            </a:r>
            <a:r>
              <a:rPr lang="en-US" altLang="zh-CN" dirty="0" err="1"/>
              <a:t>iCluster</a:t>
            </a:r>
            <a:r>
              <a:rPr lang="en-US" altLang="zh-CN" dirty="0"/>
              <a:t>: a joint latent variable model-based clustering method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2766433" cy="13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corresponding log-likelihood function of the data </a:t>
            </a:r>
            <a:r>
              <a:rPr lang="en-US" altLang="zh-CN" dirty="0" smtClean="0"/>
              <a:t>is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To employ EM algorithm, we </a:t>
            </a:r>
            <a:r>
              <a:rPr lang="en-US" altLang="zh-CN" dirty="0"/>
              <a:t>deal with the </a:t>
            </a:r>
            <a:r>
              <a:rPr lang="en-US" altLang="zh-CN" b="1" dirty="0"/>
              <a:t>complete-data log-likelihood</a:t>
            </a:r>
          </a:p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9211-22EB-4E30-B06D-EE095CC4F891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1.3. </a:t>
            </a:r>
            <a:r>
              <a:rPr lang="en-US" altLang="zh-CN" dirty="0" err="1"/>
              <a:t>iCluster</a:t>
            </a:r>
            <a:r>
              <a:rPr lang="en-US" altLang="zh-CN" dirty="0"/>
              <a:t>: a joint latent variable model-based clustering method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5" y="2276872"/>
            <a:ext cx="7106369" cy="10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0" y="4293096"/>
            <a:ext cx="6669776" cy="181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enalized </a:t>
            </a:r>
            <a:r>
              <a:rPr lang="en-US" altLang="zh-CN" dirty="0"/>
              <a:t>complete data </a:t>
            </a:r>
            <a:r>
              <a:rPr lang="en-US" altLang="zh-CN" dirty="0" smtClean="0"/>
              <a:t>log-likelihood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 </a:t>
            </a:r>
            <a:r>
              <a:rPr lang="en-US" altLang="zh-CN" b="1" dirty="0"/>
              <a:t>lasso type </a:t>
            </a:r>
            <a:r>
              <a:rPr lang="en-US" altLang="zh-CN" dirty="0"/>
              <a:t>( </a:t>
            </a:r>
            <a:r>
              <a:rPr lang="en-US" altLang="zh-CN" dirty="0" smtClean="0"/>
              <a:t>L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-norm</a:t>
            </a:r>
            <a:r>
              <a:rPr lang="en-US" altLang="zh-CN" dirty="0"/>
              <a:t>) penalty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09FC-1780-4DF1-9542-985E0252461D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1.4. Sparse solution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5" y="2271877"/>
            <a:ext cx="5169966" cy="55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08" y="3284984"/>
            <a:ext cx="3567862" cy="103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With the E and M steps, we obtain the following estimation: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where</a:t>
                </a:r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A</a:t>
                </a:r>
                <a:r>
                  <a:rPr lang="en-US" altLang="zh-CN" dirty="0" smtClean="0"/>
                  <a:t>fter obtaining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altLang="zh-CN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|</m:t>
                    </m:r>
                    <m:r>
                      <a:rPr lang="en-US" altLang="zh-CN" b="0" i="1" smtClean="0">
                        <a:latin typeface="Cambria Math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dirty="0" smtClean="0"/>
                  <a:t> , </a:t>
                </a:r>
                <a:r>
                  <a:rPr lang="en-US" altLang="zh-CN" dirty="0"/>
                  <a:t>invoke a </a:t>
                </a:r>
                <a:r>
                  <a:rPr lang="en-US" altLang="zh-CN" b="1" dirty="0"/>
                  <a:t>standard K -means</a:t>
                </a:r>
                <a:r>
                  <a:rPr lang="en-US" altLang="zh-CN" dirty="0"/>
                  <a:t> on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 smtClean="0"/>
                  <a:t>to </a:t>
                </a:r>
                <a:r>
                  <a:rPr lang="en-US" altLang="zh-CN" dirty="0"/>
                  <a:t>recover the class indicator </a:t>
                </a:r>
                <a:r>
                  <a:rPr lang="en-US" altLang="zh-CN" dirty="0" smtClean="0"/>
                  <a:t>matrix.</a:t>
                </a:r>
              </a:p>
              <a:p>
                <a:r>
                  <a:rPr lang="en-US" altLang="zh-CN" dirty="0" smtClean="0"/>
                  <a:t>Denote </a:t>
                </a:r>
                <a:r>
                  <a:rPr lang="en-US" altLang="zh-CN" dirty="0"/>
                  <a:t>this solution </a:t>
                </a:r>
                <a:r>
                  <a:rPr lang="en-US" altLang="zh-CN" dirty="0" smtClean="0"/>
                  <a:t>as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𝑖𝐶𝑙𝑢𝑠𝑡𝑒𝑟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E0F6-6262-47C7-A2C9-7391EA2F1439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1.4. </a:t>
            </a:r>
            <a:r>
              <a:rPr lang="en-US" altLang="zh-CN" dirty="0"/>
              <a:t>Sparse solution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75" y="2197010"/>
            <a:ext cx="4473621" cy="6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75" y="2857174"/>
            <a:ext cx="4257598" cy="5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3492000"/>
            <a:ext cx="4896545" cy="45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Let                            be </a:t>
                </a:r>
                <a:r>
                  <a:rPr lang="en-US" altLang="zh-CN" b="1" dirty="0" smtClean="0"/>
                  <a:t>ordered</a:t>
                </a:r>
                <a:r>
                  <a:rPr lang="en-US" altLang="zh-CN" dirty="0" smtClean="0"/>
                  <a:t> such that samples </a:t>
                </a:r>
                <a:r>
                  <a:rPr lang="en-US" altLang="zh-CN" dirty="0"/>
                  <a:t>belonging to </a:t>
                </a:r>
                <a:r>
                  <a:rPr lang="en-US" altLang="zh-CN" dirty="0" smtClean="0"/>
                  <a:t>the same </a:t>
                </a:r>
                <a:r>
                  <a:rPr lang="en-US" altLang="zh-CN" dirty="0"/>
                  <a:t>clusters are adjacent.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Standardize </a:t>
                </a:r>
                <a:r>
                  <a:rPr lang="en-US" altLang="zh-CN" dirty="0"/>
                  <a:t>the elements </a:t>
                </a:r>
                <a:r>
                  <a:rPr lang="en-US" altLang="zh-CN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to </a:t>
                </a:r>
                <a:r>
                  <a:rPr lang="en-US" altLang="zh-CN" dirty="0"/>
                  <a:t>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𝑗𝑗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dirty="0" smtClean="0"/>
                  <a:t> for </a:t>
                </a:r>
                <a:r>
                  <a:rPr lang="en-US" altLang="zh-CN" dirty="0" err="1" smtClean="0"/>
                  <a:t>i</a:t>
                </a:r>
                <a:r>
                  <a:rPr lang="en-US" altLang="zh-CN" dirty="0" smtClean="0"/>
                  <a:t>=1</a:t>
                </a:r>
                <a:r>
                  <a:rPr lang="en-US" altLang="zh-CN" dirty="0"/>
                  <a:t>,..., n and </a:t>
                </a:r>
                <a:r>
                  <a:rPr lang="en-US" altLang="zh-CN" dirty="0" smtClean="0"/>
                  <a:t>j=1</a:t>
                </a:r>
                <a:r>
                  <a:rPr lang="en-US" altLang="zh-CN" dirty="0"/>
                  <a:t>,..., </a:t>
                </a:r>
                <a:r>
                  <a:rPr lang="en-US" altLang="zh-CN" dirty="0" smtClean="0"/>
                  <a:t>n, </a:t>
                </a:r>
                <a:r>
                  <a:rPr lang="en-US" altLang="zh-CN" dirty="0"/>
                  <a:t>and impose a </a:t>
                </a:r>
                <a:r>
                  <a:rPr lang="en-US" altLang="zh-CN" b="1" dirty="0" smtClean="0"/>
                  <a:t>non-negative constraint </a:t>
                </a:r>
                <a:r>
                  <a:rPr lang="en-US" altLang="zh-CN" dirty="0"/>
                  <a:t>by setting negative values to zero.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C2B2-B729-438F-94E2-115E9E079812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1.5. </a:t>
            </a:r>
            <a:r>
              <a:rPr lang="en-US" altLang="zh-CN" dirty="0"/>
              <a:t>Model selection based on cluster </a:t>
            </a:r>
            <a:r>
              <a:rPr lang="en-US" altLang="zh-CN" dirty="0" err="1"/>
              <a:t>separability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24" y="1509688"/>
            <a:ext cx="2808312" cy="3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/>
                  <a:t>Define </a:t>
                </a:r>
                <a:r>
                  <a:rPr lang="en-US" altLang="zh-CN" dirty="0"/>
                  <a:t>a deviance measure d as the sum of </a:t>
                </a:r>
                <a:r>
                  <a:rPr lang="en-US" altLang="zh-CN" dirty="0" smtClean="0"/>
                  <a:t>absolute differences between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and </a:t>
                </a:r>
                <a:r>
                  <a:rPr lang="en-US" altLang="zh-CN" dirty="0"/>
                  <a:t>a </a:t>
                </a:r>
                <a:r>
                  <a:rPr lang="en-US" altLang="zh-CN" dirty="0" smtClean="0"/>
                  <a:t>“perfect” </a:t>
                </a:r>
                <a:r>
                  <a:rPr lang="en-US" altLang="zh-CN" dirty="0"/>
                  <a:t>diagonal block matrices of 1s and 0s.</a:t>
                </a:r>
              </a:p>
              <a:p>
                <a:r>
                  <a:rPr lang="en-US" altLang="zh-CN" dirty="0" smtClean="0"/>
                  <a:t>Define the </a:t>
                </a:r>
                <a:r>
                  <a:rPr lang="en-US" altLang="zh-CN" b="1" dirty="0"/>
                  <a:t>proportion of deviance (POD</a:t>
                </a:r>
                <a:r>
                  <a:rPr lang="en-US" altLang="zh-CN" b="1" dirty="0" smtClean="0"/>
                  <a:t>) </a:t>
                </a:r>
                <a:r>
                  <a:rPr lang="en-US" altLang="zh-CN" dirty="0"/>
                  <a:t>as </a:t>
                </a:r>
                <a:r>
                  <a:rPr lang="en-US" altLang="zh-CN" dirty="0" smtClean="0"/>
                  <a:t>d/n</a:t>
                </a:r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</a:t>
                </a:r>
                <a:r>
                  <a:rPr lang="en-US" altLang="zh-CN" dirty="0" smtClean="0"/>
                  <a:t>hen POD </a:t>
                </a:r>
                <a:r>
                  <a:rPr lang="en-US" altLang="zh-CN" dirty="0"/>
                  <a:t>is </a:t>
                </a:r>
                <a:r>
                  <a:rPr lang="en-US" altLang="zh-CN" dirty="0" smtClean="0"/>
                  <a:t>between 0 </a:t>
                </a:r>
                <a:r>
                  <a:rPr lang="en-US" altLang="zh-CN" dirty="0"/>
                  <a:t>and 1. </a:t>
                </a:r>
                <a:r>
                  <a:rPr lang="en-US" altLang="zh-CN" b="1" dirty="0"/>
                  <a:t>Small</a:t>
                </a:r>
                <a:r>
                  <a:rPr lang="en-US" altLang="zh-CN" dirty="0"/>
                  <a:t> values of POD indicate </a:t>
                </a:r>
                <a:r>
                  <a:rPr lang="en-US" altLang="zh-CN" b="1" dirty="0"/>
                  <a:t>strong</a:t>
                </a:r>
                <a:r>
                  <a:rPr lang="en-US" altLang="zh-CN" dirty="0"/>
                  <a:t> cluster </a:t>
                </a:r>
                <a:r>
                  <a:rPr lang="en-US" altLang="zh-CN" dirty="0" err="1"/>
                  <a:t>separability</a:t>
                </a:r>
                <a:r>
                  <a:rPr lang="en-US" altLang="zh-CN" dirty="0"/>
                  <a:t>, and </a:t>
                </a:r>
                <a:r>
                  <a:rPr lang="en-US" altLang="zh-CN" b="1" dirty="0" smtClean="0"/>
                  <a:t>large</a:t>
                </a:r>
                <a:r>
                  <a:rPr lang="en-US" altLang="zh-CN" dirty="0" smtClean="0"/>
                  <a:t> values </a:t>
                </a:r>
                <a:r>
                  <a:rPr lang="en-US" altLang="zh-CN" dirty="0"/>
                  <a:t>of POD indicate </a:t>
                </a:r>
                <a:r>
                  <a:rPr lang="en-US" altLang="zh-CN" b="1" dirty="0"/>
                  <a:t>poor</a:t>
                </a:r>
                <a:r>
                  <a:rPr lang="en-US" altLang="zh-CN" dirty="0"/>
                  <a:t> cluster </a:t>
                </a:r>
                <a:r>
                  <a:rPr lang="en-US" altLang="zh-CN" dirty="0" err="1"/>
                  <a:t>separability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POD can be used in estimating the </a:t>
                </a:r>
                <a:r>
                  <a:rPr lang="en-US" altLang="zh-CN" dirty="0"/>
                  <a:t>number of clusters K and the lasso parameter </a:t>
                </a:r>
                <a:r>
                  <a:rPr lang="en-US" altLang="zh-CN" dirty="0" smtClean="0"/>
                  <a:t>λ.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 b="-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667A-A535-46F9-B98B-B8E9CD99ABBF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1.5. </a:t>
            </a:r>
            <a:r>
              <a:rPr lang="en-US" altLang="zh-CN" dirty="0"/>
              <a:t>Model selection based on cluster </a:t>
            </a:r>
            <a:r>
              <a:rPr lang="en-US" altLang="zh-CN" dirty="0" err="1"/>
              <a:t>separability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2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98212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2BE5-8430-4A93-ADB2-A198985396AC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Presentation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1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E80-BE28-4EDA-93A5-24F715CD798F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2.1. </a:t>
            </a:r>
            <a:r>
              <a:rPr lang="en-US" altLang="zh-CN" sz="3200" dirty="0"/>
              <a:t>Subtype discovery in breast cancer</a:t>
            </a:r>
            <a:endParaRPr lang="zh-CN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44408" cy="540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7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54F2-540D-4BAA-88F6-8CCBD9526F5C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>2.2. </a:t>
            </a:r>
            <a:r>
              <a:rPr lang="en-US" altLang="zh-CN" sz="2800" dirty="0"/>
              <a:t>Lung cancer subtypes jointly </a:t>
            </a:r>
            <a:r>
              <a:rPr lang="en-US" altLang="zh-CN" sz="2800" dirty="0" smtClean="0"/>
              <a:t>defined </a:t>
            </a:r>
            <a:r>
              <a:rPr lang="en-US" altLang="zh-CN" sz="2800" dirty="0"/>
              <a:t>by </a:t>
            </a:r>
            <a:r>
              <a:rPr lang="en-US" altLang="zh-CN" sz="2800" dirty="0" smtClean="0"/>
              <a:t>copy number </a:t>
            </a:r>
            <a:r>
              <a:rPr lang="en-US" altLang="zh-CN" sz="2800" dirty="0"/>
              <a:t>and gene </a:t>
            </a:r>
            <a:r>
              <a:rPr lang="en-US" altLang="zh-CN" sz="2800" dirty="0" smtClean="0"/>
              <a:t>expression data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4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1. Some computational results might not be right.</a:t>
                </a:r>
              </a:p>
              <a:p>
                <a:r>
                  <a:rPr lang="en-US" altLang="zh-CN" dirty="0" smtClean="0"/>
                  <a:t>While looking for the sparse solution via the EM algorithm, the estimations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in the paper are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But the above results requires a diagonal structure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zh-CN" dirty="0" smtClean="0"/>
                  <a:t>, which is not mentioned in the corresponding section.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444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BE5-1698-4B08-AF2B-864C6FFF1335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3. Questions 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8" y="3645024"/>
            <a:ext cx="69818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0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fact, I believe the estimations should be as following: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𝑀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𝑊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490D-07AD-4B06-A2A3-70260358FFED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3. </a:t>
            </a:r>
            <a:r>
              <a:rPr lang="en-US" altLang="zh-CN" dirty="0"/>
              <a:t>Questions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62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2. What if the data are not of the same dimension?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the paper, the authors assume that data of every sample and every data type are complete and equal-dimensional.  </a:t>
            </a:r>
          </a:p>
          <a:p>
            <a:r>
              <a:rPr lang="en-US" altLang="zh-CN" dirty="0" smtClean="0"/>
              <a:t>But there might be some differences in the dimensions of data among different samples and different data types. </a:t>
            </a:r>
          </a:p>
          <a:p>
            <a:r>
              <a:rPr lang="en-US" altLang="zh-CN" dirty="0" smtClean="0"/>
              <a:t>For example, the mRNA expression data and DNA methylation data might do not contain the information of a certain gene at the same time. </a:t>
            </a:r>
          </a:p>
          <a:p>
            <a:r>
              <a:rPr lang="en-US" altLang="zh-CN" dirty="0" smtClean="0"/>
              <a:t>In this situation, can </a:t>
            </a:r>
            <a:r>
              <a:rPr lang="en-US" altLang="zh-CN" dirty="0" err="1" smtClean="0"/>
              <a:t>iCluster</a:t>
            </a:r>
            <a:r>
              <a:rPr lang="en-US" altLang="zh-CN" dirty="0" smtClean="0"/>
              <a:t> still function well?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EEB-2DD7-4346-A612-638019C96550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3. Questions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0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30DD-3AE7-4AE4-A6BE-34C8EA92EBFE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Methods</a:t>
            </a:r>
          </a:p>
          <a:p>
            <a:pPr lvl="1"/>
            <a:r>
              <a:rPr lang="en-US" altLang="zh-CN" dirty="0" err="1" smtClean="0"/>
              <a:t>Eigengene</a:t>
            </a:r>
            <a:r>
              <a:rPr lang="en-US" altLang="zh-CN" dirty="0" smtClean="0"/>
              <a:t> K-means algorithm</a:t>
            </a:r>
          </a:p>
          <a:p>
            <a:pPr lvl="1"/>
            <a:r>
              <a:rPr lang="en-US" altLang="zh-CN" dirty="0" smtClean="0"/>
              <a:t>Gaussian latent variable model representation</a:t>
            </a:r>
          </a:p>
          <a:p>
            <a:pPr lvl="1"/>
            <a:r>
              <a:rPr lang="en-US" altLang="zh-CN" dirty="0" err="1" smtClean="0"/>
              <a:t>iCluster</a:t>
            </a:r>
            <a:r>
              <a:rPr lang="en-US" altLang="zh-CN" dirty="0" smtClean="0"/>
              <a:t>: a joint latent variable model-based clustering method</a:t>
            </a:r>
          </a:p>
          <a:p>
            <a:pPr lvl="1"/>
            <a:r>
              <a:rPr lang="en-US" altLang="zh-CN" dirty="0" smtClean="0"/>
              <a:t>Sparse solution</a:t>
            </a:r>
          </a:p>
          <a:p>
            <a:pPr lvl="1"/>
            <a:r>
              <a:rPr lang="en-US" altLang="zh-CN" dirty="0" smtClean="0"/>
              <a:t>Model selection based on cluster </a:t>
            </a:r>
            <a:r>
              <a:rPr lang="en-US" altLang="zh-CN" dirty="0" err="1" smtClean="0"/>
              <a:t>separability</a:t>
            </a:r>
            <a:endParaRPr lang="en-US" altLang="zh-CN" dirty="0" smtClean="0"/>
          </a:p>
          <a:p>
            <a:r>
              <a:rPr lang="en-US" altLang="zh-CN" dirty="0" smtClean="0"/>
              <a:t>Results</a:t>
            </a:r>
          </a:p>
          <a:p>
            <a:pPr lvl="1"/>
            <a:r>
              <a:rPr lang="en-US" altLang="zh-CN" dirty="0" smtClean="0"/>
              <a:t>Subtype discovery in breast cancer</a:t>
            </a:r>
          </a:p>
          <a:p>
            <a:pPr lvl="1"/>
            <a:r>
              <a:rPr lang="en-US" altLang="zh-CN" dirty="0" smtClean="0"/>
              <a:t>Lung cancer subtypes jointly defined by copy number and gene expression data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B316-F79C-4D31-9814-738F20CA1354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Summary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1435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9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Let X denote the mean-centered expression data of dimension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dirty="0" smtClean="0"/>
                  <a:t> with </a:t>
                </a:r>
                <a:r>
                  <a:rPr lang="en-US" altLang="zh-CN" b="1" dirty="0"/>
                  <a:t>rows</a:t>
                </a:r>
                <a:r>
                  <a:rPr lang="en-US" altLang="zh-CN" dirty="0"/>
                  <a:t> being </a:t>
                </a:r>
                <a:r>
                  <a:rPr lang="en-US" altLang="zh-CN" b="1" dirty="0"/>
                  <a:t>genes</a:t>
                </a:r>
                <a:r>
                  <a:rPr lang="en-US" altLang="zh-CN" dirty="0"/>
                  <a:t> and </a:t>
                </a:r>
                <a:r>
                  <a:rPr lang="en-US" altLang="zh-CN" b="1" dirty="0"/>
                  <a:t>columns</a:t>
                </a:r>
                <a:r>
                  <a:rPr lang="en-US" altLang="zh-CN" dirty="0"/>
                  <a:t> being </a:t>
                </a:r>
                <a:r>
                  <a:rPr lang="en-US" altLang="zh-CN" b="1" dirty="0" smtClean="0"/>
                  <a:t>samples</a:t>
                </a:r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</a:t>
                </a:r>
                <a:r>
                  <a:rPr lang="en-US" altLang="zh-CN" dirty="0" smtClean="0"/>
                  <a:t>X</a:t>
                </a:r>
                <a:r>
                  <a:rPr lang="en-US" altLang="zh-CN" dirty="0" smtClean="0"/>
                  <a:t>={x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,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..., </a:t>
                </a:r>
                <a:r>
                  <a:rPr lang="en-US" altLang="zh-CN" dirty="0" err="1" smtClean="0"/>
                  <a:t>x</a:t>
                </a:r>
                <a:r>
                  <a:rPr lang="en-US" altLang="zh-CN" baseline="-25000" dirty="0" err="1" smtClean="0"/>
                  <a:t>n</a:t>
                </a:r>
                <a:r>
                  <a:rPr lang="en-US" altLang="zh-CN" dirty="0" smtClean="0"/>
                  <a:t>},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where </a:t>
                </a:r>
                <a:r>
                  <a:rPr lang="en-US" altLang="zh-CN" dirty="0" smtClean="0"/>
                  <a:t>x</a:t>
                </a:r>
                <a:r>
                  <a:rPr lang="en-US" altLang="zh-CN" baseline="-25000" dirty="0" smtClean="0"/>
                  <a:t>i</a:t>
                </a:r>
                <a:r>
                  <a:rPr lang="en-US" altLang="zh-CN" dirty="0" smtClean="0"/>
                  <a:t> represents the </a:t>
                </a:r>
                <a:r>
                  <a:rPr lang="en-US" altLang="zh-CN" dirty="0" err="1" smtClean="0"/>
                  <a:t>i</a:t>
                </a:r>
                <a:r>
                  <a:rPr lang="en-US" altLang="zh-CN" baseline="30000" dirty="0" err="1" smtClean="0"/>
                  <a:t>th</a:t>
                </a:r>
                <a:r>
                  <a:rPr lang="en-US" altLang="zh-CN" dirty="0" smtClean="0"/>
                  <a:t> sample.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9FB8-BED4-4665-BF1B-B4BC18EE9797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 </a:t>
            </a:r>
            <a:r>
              <a:rPr lang="en-US" altLang="zh-CN" dirty="0" err="1" smtClean="0"/>
              <a:t>Eigengene</a:t>
            </a:r>
            <a:r>
              <a:rPr lang="en-US" altLang="zh-CN" dirty="0" smtClean="0"/>
              <a:t> </a:t>
            </a:r>
            <a:r>
              <a:rPr lang="en-US" altLang="zh-CN" dirty="0"/>
              <a:t>K-means </a:t>
            </a:r>
            <a:r>
              <a:rPr lang="en-US" altLang="zh-CN" dirty="0" smtClean="0"/>
              <a:t>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83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Given a </a:t>
            </a:r>
            <a:r>
              <a:rPr lang="en-US" altLang="zh-CN" b="1" dirty="0"/>
              <a:t>partition </a:t>
            </a:r>
            <a:r>
              <a:rPr lang="en-US" altLang="zh-CN" dirty="0"/>
              <a:t>C of the column space of X and the corresponding cluster mean vectors{m</a:t>
            </a:r>
            <a:r>
              <a:rPr lang="en-US" altLang="zh-CN" baseline="-25000" dirty="0"/>
              <a:t>1</a:t>
            </a:r>
            <a:r>
              <a:rPr lang="en-US" altLang="zh-CN" dirty="0"/>
              <a:t>, ··· , </a:t>
            </a:r>
            <a:r>
              <a:rPr lang="en-US" altLang="zh-CN" dirty="0" err="1"/>
              <a:t>m</a:t>
            </a:r>
            <a:r>
              <a:rPr lang="en-US" altLang="zh-CN" baseline="-25000" dirty="0" err="1"/>
              <a:t>K</a:t>
            </a:r>
            <a:r>
              <a:rPr lang="en-US" altLang="zh-CN" dirty="0"/>
              <a:t>}, the sample vectors X </a:t>
            </a:r>
            <a:r>
              <a:rPr lang="en-US" altLang="zh-CN" dirty="0" smtClean="0"/>
              <a:t>are </a:t>
            </a:r>
            <a:r>
              <a:rPr lang="en-US" altLang="zh-CN" dirty="0"/>
              <a:t>assigned cluster membership such that the sum of within-cluster squared distances </a:t>
            </a:r>
            <a:r>
              <a:rPr lang="en-US" altLang="zh-CN" dirty="0" smtClean="0"/>
              <a:t>is minimized: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69D5-196B-44E4-A928-A0718492F592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1.1. </a:t>
            </a:r>
            <a:r>
              <a:rPr lang="en-US" altLang="zh-CN" dirty="0" err="1"/>
              <a:t>Eigengene</a:t>
            </a:r>
            <a:r>
              <a:rPr lang="en-US" altLang="zh-CN" dirty="0"/>
              <a:t> K-means algorithm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24" y="4016392"/>
            <a:ext cx="3528392" cy="122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This formula </a:t>
                </a:r>
                <a:r>
                  <a:rPr lang="en-US" altLang="zh-CN" dirty="0"/>
                  <a:t>can iterate to local minima </a:t>
                </a:r>
                <a:r>
                  <a:rPr lang="en-US" altLang="zh-CN" dirty="0" smtClean="0"/>
                  <a:t>rather than </a:t>
                </a:r>
                <a:r>
                  <a:rPr lang="en-US" altLang="zh-CN" dirty="0"/>
                  <a:t>the global maximum.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Let Z </a:t>
                </a:r>
                <a:r>
                  <a:rPr lang="en-US" altLang="zh-CN" dirty="0"/>
                  <a:t>= ( </a:t>
                </a:r>
                <a:r>
                  <a:rPr lang="en-US" altLang="zh-CN" dirty="0" smtClean="0"/>
                  <a:t>z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,..., </a:t>
                </a:r>
                <a:r>
                  <a:rPr lang="en-US" altLang="zh-CN" dirty="0" err="1" smtClean="0"/>
                  <a:t>z</a:t>
                </a:r>
                <a:r>
                  <a:rPr lang="en-US" altLang="zh-CN" baseline="-25000" dirty="0" err="1" smtClean="0"/>
                  <a:t>K</a:t>
                </a:r>
                <a:r>
                  <a:rPr lang="en-US" altLang="zh-CN" dirty="0" smtClean="0"/>
                  <a:t>)’ with the </a:t>
                </a:r>
                <a:r>
                  <a:rPr lang="en-US" altLang="zh-CN" dirty="0" err="1" smtClean="0"/>
                  <a:t>k</a:t>
                </a:r>
                <a:r>
                  <a:rPr lang="en-US" altLang="zh-CN" baseline="30000" dirty="0" err="1" smtClean="0"/>
                  <a:t>th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row being the indicator vector </a:t>
                </a:r>
                <a:r>
                  <a:rPr lang="en-US" altLang="zh-CN" dirty="0" smtClean="0"/>
                  <a:t>of cluster </a:t>
                </a:r>
                <a:r>
                  <a:rPr lang="en-US" altLang="zh-CN" dirty="0"/>
                  <a:t>k normalized to have unit </a:t>
                </a:r>
                <a:r>
                  <a:rPr lang="en-US" altLang="zh-CN" dirty="0" smtClean="0"/>
                  <a:t>length: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  where </a:t>
                </a:r>
                <a:r>
                  <a:rPr lang="en-US" altLang="zh-CN" dirty="0" err="1" smtClean="0"/>
                  <a:t>n</a:t>
                </a:r>
                <a:r>
                  <a:rPr lang="en-US" altLang="zh-CN" baseline="-25000" dirty="0" err="1" smtClean="0"/>
                  <a:t>k</a:t>
                </a:r>
                <a:r>
                  <a:rPr lang="en-US" altLang="zh-CN" baseline="-25000" dirty="0" smtClean="0"/>
                  <a:t> </a:t>
                </a:r>
                <a:r>
                  <a:rPr lang="en-US" altLang="zh-CN" dirty="0" smtClean="0"/>
                  <a:t>is </a:t>
                </a:r>
                <a:r>
                  <a:rPr lang="en-US" altLang="zh-CN" dirty="0"/>
                  <a:t>the number of samples in cluster k </a:t>
                </a:r>
                <a:r>
                  <a:rPr lang="en-US" altLang="zh-CN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C6D-A246-4293-ADB9-1B0FC2619985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1.1. </a:t>
            </a:r>
            <a:r>
              <a:rPr lang="en-US" altLang="zh-CN" dirty="0" err="1"/>
              <a:t>Eigengene</a:t>
            </a:r>
            <a:r>
              <a:rPr lang="en-US" altLang="zh-CN" dirty="0"/>
              <a:t> K-means algorithm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0" y="2996952"/>
            <a:ext cx="4392488" cy="12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8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Let X’X </a:t>
                </a:r>
                <a:r>
                  <a:rPr lang="en-US" altLang="zh-CN" dirty="0"/>
                  <a:t>be the </a:t>
                </a:r>
                <a:r>
                  <a:rPr lang="en-US" altLang="zh-CN" dirty="0" smtClean="0"/>
                  <a:t>Gram matrix </a:t>
                </a:r>
                <a:r>
                  <a:rPr lang="en-US" altLang="zh-CN" dirty="0"/>
                  <a:t>of the samples. 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Now </a:t>
                </a:r>
                <a:r>
                  <a:rPr lang="en-US" altLang="zh-CN" dirty="0"/>
                  <a:t>consider a </a:t>
                </a:r>
                <a:r>
                  <a:rPr lang="en-US" altLang="zh-CN" b="1" dirty="0" smtClean="0"/>
                  <a:t>continuous</a:t>
                </a:r>
                <a:r>
                  <a:rPr lang="en-US" altLang="zh-CN" dirty="0" smtClean="0"/>
                  <a:t> Z</a:t>
                </a:r>
                <a:r>
                  <a:rPr lang="en-US" altLang="zh-CN" baseline="30000" dirty="0" smtClean="0"/>
                  <a:t>∗ </a:t>
                </a:r>
                <a:r>
                  <a:rPr lang="en-US" altLang="zh-CN" dirty="0" smtClean="0"/>
                  <a:t>that </a:t>
                </a:r>
                <a:r>
                  <a:rPr lang="en-US" altLang="zh-CN" dirty="0"/>
                  <a:t>satisfies all the conditions of Z except for the discrete structure. </a:t>
                </a:r>
                <a:r>
                  <a:rPr lang="en-US" altLang="zh-CN" dirty="0" smtClean="0"/>
                  <a:t>Then </a:t>
                </a:r>
                <a:r>
                  <a:rPr lang="en-US" altLang="zh-CN" dirty="0"/>
                  <a:t>the above is equivalent to the eigenvalue decomposition of </a:t>
                </a:r>
                <a:r>
                  <a:rPr lang="en-US" altLang="zh-CN" dirty="0" smtClean="0"/>
                  <a:t>the sample covariance matrix S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Therefore, a closed-form solution of (3) </a:t>
                </a:r>
                <a:r>
                  <a:rPr lang="en-US" altLang="zh-CN" dirty="0" smtClean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altLang="zh-CN" baseline="30000" dirty="0"/>
                  <a:t>∗</a:t>
                </a:r>
                <a:r>
                  <a:rPr lang="en-US" altLang="zh-CN" dirty="0"/>
                  <a:t>= E , where E = ( e</a:t>
                </a:r>
                <a:r>
                  <a:rPr lang="en-US" altLang="zh-CN" baseline="-25000" dirty="0"/>
                  <a:t>1</a:t>
                </a:r>
                <a:r>
                  <a:rPr lang="en-US" altLang="zh-CN" dirty="0"/>
                  <a:t>,..., </a:t>
                </a:r>
                <a:r>
                  <a:rPr lang="en-US" altLang="zh-CN" dirty="0" err="1"/>
                  <a:t>e</a:t>
                </a:r>
                <a:r>
                  <a:rPr lang="en-US" altLang="zh-CN" baseline="-25000" dirty="0" err="1"/>
                  <a:t>K</a:t>
                </a:r>
                <a:r>
                  <a:rPr lang="en-US" altLang="zh-CN" dirty="0"/>
                  <a:t>)are the eigenvectors corresponding to the K largest eigenvalues from the eigenvalue decomposition of S.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Because of the </a:t>
                </a:r>
                <a:r>
                  <a:rPr lang="en-US" altLang="zh-CN" b="1" dirty="0"/>
                  <a:t>redundancy</a:t>
                </a:r>
                <a:r>
                  <a:rPr lang="en-US" altLang="zh-CN" dirty="0"/>
                  <a:t> in </a:t>
                </a:r>
                <a:r>
                  <a:rPr lang="en-US" altLang="zh-CN" dirty="0" smtClean="0"/>
                  <a:t>Z, the </a:t>
                </a:r>
                <a:r>
                  <a:rPr lang="en-US" altLang="zh-CN" dirty="0"/>
                  <a:t>K -means </a:t>
                </a:r>
                <a:r>
                  <a:rPr lang="en-US" altLang="zh-CN" dirty="0" smtClean="0"/>
                  <a:t>solution can </a:t>
                </a:r>
                <a:r>
                  <a:rPr lang="en-US" altLang="zh-CN" dirty="0"/>
                  <a:t>be defined by the first </a:t>
                </a:r>
                <a:r>
                  <a:rPr lang="en-US" altLang="zh-CN" b="1" dirty="0" smtClean="0"/>
                  <a:t>K−1 </a:t>
                </a:r>
                <a:r>
                  <a:rPr lang="en-US" altLang="zh-CN" b="1" dirty="0"/>
                  <a:t>eigenvectors</a:t>
                </a:r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91" r="-1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EA78-B291-471D-9527-FCA97CF06504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1.1. </a:t>
            </a:r>
            <a:r>
              <a:rPr lang="en-US" altLang="zh-CN" dirty="0" err="1"/>
              <a:t>Eigengene</a:t>
            </a:r>
            <a:r>
              <a:rPr lang="en-US" altLang="zh-CN" dirty="0"/>
              <a:t> K-means algorithm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24" y="1916832"/>
            <a:ext cx="30771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1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discrete structure in Z and its interpretability can be easily </a:t>
            </a:r>
            <a:r>
              <a:rPr lang="en-US" altLang="zh-CN" b="1" dirty="0"/>
              <a:t>restored</a:t>
            </a:r>
            <a:r>
              <a:rPr lang="en-US" altLang="zh-CN" dirty="0"/>
              <a:t> by a simple mapping by a pivoted QR </a:t>
            </a:r>
            <a:r>
              <a:rPr lang="en-US" altLang="zh-CN" dirty="0" smtClean="0"/>
              <a:t>decomposition </a:t>
            </a:r>
            <a:r>
              <a:rPr lang="en-US" altLang="zh-CN" dirty="0"/>
              <a:t>or a </a:t>
            </a:r>
            <a:r>
              <a:rPr lang="en-US" altLang="zh-CN" dirty="0" smtClean="0"/>
              <a:t>standard </a:t>
            </a:r>
            <a:r>
              <a:rPr lang="en-US" altLang="zh-CN" dirty="0" smtClean="0"/>
              <a:t>K-means </a:t>
            </a:r>
            <a:r>
              <a:rPr lang="en-US" altLang="zh-CN" dirty="0"/>
              <a:t>algorithm invoked on Z</a:t>
            </a:r>
            <a:r>
              <a:rPr lang="en-US" altLang="zh-CN" baseline="30000" dirty="0"/>
              <a:t>∗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163-5382-4B53-83B3-82AC35D3B5F9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1.1. </a:t>
            </a:r>
            <a:r>
              <a:rPr lang="en-US" altLang="zh-CN" dirty="0" err="1"/>
              <a:t>Eigengene</a:t>
            </a:r>
            <a:r>
              <a:rPr lang="en-US" altLang="zh-CN" dirty="0"/>
              <a:t> K-means 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51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where X is the mean-centered </a:t>
                </a:r>
                <a:r>
                  <a:rPr lang="en-US" altLang="zh-CN" b="1" dirty="0"/>
                  <a:t>expression matrix</a:t>
                </a:r>
                <a:r>
                  <a:rPr lang="en-US" altLang="zh-CN" dirty="0"/>
                  <a:t> of dimension </a:t>
                </a:r>
                <a:r>
                  <a:rPr lang="en-US" altLang="zh-CN" dirty="0" err="1"/>
                  <a:t>p×n</a:t>
                </a:r>
                <a:r>
                  <a:rPr lang="en-US" altLang="zh-CN" dirty="0"/>
                  <a:t> (no intercept), Z = ( z</a:t>
                </a:r>
                <a:r>
                  <a:rPr lang="en-US" altLang="zh-CN" baseline="-25000" dirty="0"/>
                  <a:t>1</a:t>
                </a:r>
                <a:r>
                  <a:rPr lang="en-US" altLang="zh-CN" dirty="0"/>
                  <a:t>,..., </a:t>
                </a:r>
                <a:r>
                  <a:rPr lang="en-US" altLang="zh-CN" dirty="0" smtClean="0"/>
                  <a:t>z</a:t>
                </a:r>
                <a:r>
                  <a:rPr lang="en-US" altLang="zh-CN" baseline="-25000" dirty="0" smtClean="0"/>
                  <a:t>K−</a:t>
                </a:r>
                <a:r>
                  <a:rPr lang="en-US" altLang="zh-CN" baseline="-25000" dirty="0"/>
                  <a:t>1</a:t>
                </a:r>
                <a:r>
                  <a:rPr lang="en-US" altLang="zh-CN" dirty="0" smtClean="0"/>
                  <a:t>)’ </a:t>
                </a:r>
                <a:r>
                  <a:rPr lang="en-US" altLang="zh-CN" dirty="0"/>
                  <a:t>is the </a:t>
                </a:r>
                <a:r>
                  <a:rPr lang="en-US" altLang="zh-CN" b="1" dirty="0"/>
                  <a:t>cluster indicator matrix </a:t>
                </a:r>
                <a:r>
                  <a:rPr lang="en-US" altLang="zh-CN" dirty="0"/>
                  <a:t>of dimension (K − 1)×n as defined in 1.1, W is the </a:t>
                </a:r>
                <a:r>
                  <a:rPr lang="en-US" altLang="zh-CN" b="1" dirty="0"/>
                  <a:t>coefficient matrix </a:t>
                </a:r>
                <a:r>
                  <a:rPr lang="en-US" altLang="zh-CN" dirty="0"/>
                  <a:t>of dimension p×(K − 1), and </a:t>
                </a:r>
                <a:r>
                  <a:rPr lang="el-GR" altLang="zh-CN" dirty="0" smtClean="0"/>
                  <a:t>ε=(</a:t>
                </a:r>
                <a:r>
                  <a:rPr lang="el-GR" altLang="zh-CN" dirty="0"/>
                  <a:t>ε</a:t>
                </a:r>
                <a:r>
                  <a:rPr lang="el-GR" altLang="zh-CN" baseline="-25000" dirty="0"/>
                  <a:t>1</a:t>
                </a:r>
                <a:r>
                  <a:rPr lang="el-GR" altLang="zh-CN" dirty="0"/>
                  <a:t>,...,ε</a:t>
                </a:r>
                <a:r>
                  <a:rPr lang="en-US" altLang="zh-CN" baseline="-25000" dirty="0" smtClean="0"/>
                  <a:t>p</a:t>
                </a:r>
                <a:r>
                  <a:rPr lang="en-US" altLang="zh-CN" dirty="0" smtClean="0"/>
                  <a:t>)’ is </a:t>
                </a:r>
                <a:r>
                  <a:rPr lang="en-US" altLang="zh-CN" dirty="0"/>
                  <a:t>a set of independent </a:t>
                </a:r>
                <a:r>
                  <a:rPr lang="en-US" altLang="zh-CN" b="1" dirty="0"/>
                  <a:t>error terms </a:t>
                </a:r>
                <a:r>
                  <a:rPr lang="en-US" altLang="zh-CN" dirty="0"/>
                  <a:t>with zero mean and a diagonal </a:t>
                </a:r>
                <a:r>
                  <a:rPr lang="en-US" altLang="zh-CN" b="1" dirty="0"/>
                  <a:t>covariance matrix </a:t>
                </a:r>
                <a:r>
                  <a:rPr lang="en-US" altLang="zh-CN" dirty="0" err="1"/>
                  <a:t>Cov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(</a:t>
                </a:r>
                <a:r>
                  <a:rPr lang="el-GR" altLang="zh-CN" dirty="0" smtClean="0"/>
                  <a:t>ε)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l-GR" altLang="zh-CN" dirty="0" smtClean="0"/>
                  <a:t> </a:t>
                </a:r>
                <a:r>
                  <a:rPr lang="el-GR" altLang="zh-CN" dirty="0"/>
                  <a:t>,</a:t>
                </a:r>
                <a:r>
                  <a:rPr lang="en-US" altLang="zh-CN" dirty="0" smtClean="0"/>
                  <a:t>where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zh-CN" dirty="0" smtClean="0"/>
                  <a:t>= </a:t>
                </a:r>
                <a:r>
                  <a:rPr lang="en-US" altLang="zh-CN" dirty="0" err="1" smtClean="0"/>
                  <a:t>diag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l-GR" altLang="zh-CN" baseline="-25000" dirty="0" smtClean="0"/>
                  <a:t>1</a:t>
                </a:r>
                <a:r>
                  <a:rPr lang="el-GR" altLang="zh-CN" dirty="0" smtClean="0"/>
                  <a:t> ,...,</a:t>
                </a:r>
                <a14:m>
                  <m:oMath xmlns:m="http://schemas.openxmlformats.org/officeDocument/2006/math">
                    <m:r>
                      <a:rPr lang="zh-CN" altLang="el-GR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altLang="zh-CN" baseline="-25000" dirty="0" smtClean="0"/>
                  <a:t>p</a:t>
                </a:r>
                <a:r>
                  <a:rPr lang="en-US" altLang="zh-CN" dirty="0"/>
                  <a:t>).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6619-00B4-44CB-AB6D-0F5866C3AF4A}" type="datetime1">
              <a:rPr lang="zh-CN" altLang="en-US" smtClean="0"/>
              <a:t>2013/5/5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altLang="zh-CN" dirty="0" smtClean="0"/>
              <a:t>1.2. </a:t>
            </a:r>
            <a:r>
              <a:rPr lang="fr-FR" altLang="zh-CN" dirty="0"/>
              <a:t>Gaussian latent variable model representation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99" y="1756162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1450</Words>
  <Application>Microsoft Office PowerPoint</Application>
  <PresentationFormat>全屏显示(4:3)</PresentationFormat>
  <Paragraphs>174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聚合</vt:lpstr>
      <vt:lpstr>A Brief report on: Integrative clustering of multiple genomic data types using a joint latent variable model with application to breast and lung cancer subtype analysis (Ronglai Shen, Adam B. Olshen, and Marc Ladanyi,2009)</vt:lpstr>
      <vt:lpstr>Presentation Structure</vt:lpstr>
      <vt:lpstr>Summary</vt:lpstr>
      <vt:lpstr>1.1 Eigengene K-means algorithm</vt:lpstr>
      <vt:lpstr>1.1. Eigengene K-means algorithm</vt:lpstr>
      <vt:lpstr>1.1. Eigengene K-means algorithm</vt:lpstr>
      <vt:lpstr>1.1. Eigengene K-means algorithm</vt:lpstr>
      <vt:lpstr>1.1. Eigengene K-means algorithm</vt:lpstr>
      <vt:lpstr>1.2. Gaussian latent variable model representation</vt:lpstr>
      <vt:lpstr>1.2. Gaussian latent variable model representation</vt:lpstr>
      <vt:lpstr>1.2. Gaussian latent variable model representation</vt:lpstr>
      <vt:lpstr>1.3. iCluster: a joint latent variable model-based clustering method</vt:lpstr>
      <vt:lpstr>1.3. iCluster: a joint latent variable model-based clustering method</vt:lpstr>
      <vt:lpstr>1.3. iCluster: a joint latent variable model-based clustering method</vt:lpstr>
      <vt:lpstr>1.3. iCluster: a joint latent variable model-based clustering method</vt:lpstr>
      <vt:lpstr>1.4. Sparse solution</vt:lpstr>
      <vt:lpstr>1.4. Sparse solution</vt:lpstr>
      <vt:lpstr>1.5. Model selection based on cluster separability</vt:lpstr>
      <vt:lpstr>1.5. Model selection based on cluster separability</vt:lpstr>
      <vt:lpstr>2.1. Subtype discovery in breast cancer</vt:lpstr>
      <vt:lpstr>2.2. Lung cancer subtypes jointly defined by copy number and gene expression data</vt:lpstr>
      <vt:lpstr>3. Questions </vt:lpstr>
      <vt:lpstr>3. Questions </vt:lpstr>
      <vt:lpstr>3. Questions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report of: Integrative clustering of multiple genomic data types using a joint latent variable model with application to breast and lung cancer subtype analysis (Ronglai Shen, Adam B. Olshen, and Marc Ladanyi,2009)</dc:title>
  <dc:creator>Huang</dc:creator>
  <cp:lastModifiedBy>Huang</cp:lastModifiedBy>
  <cp:revision>41</cp:revision>
  <dcterms:created xsi:type="dcterms:W3CDTF">2013-04-26T01:37:46Z</dcterms:created>
  <dcterms:modified xsi:type="dcterms:W3CDTF">2013-05-05T05:27:14Z</dcterms:modified>
</cp:coreProperties>
</file>