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37"/>
  </p:notesMasterIdLst>
  <p:sldIdLst>
    <p:sldId id="256" r:id="rId2"/>
    <p:sldId id="262" r:id="rId3"/>
    <p:sldId id="257" r:id="rId4"/>
    <p:sldId id="258" r:id="rId5"/>
    <p:sldId id="259" r:id="rId6"/>
    <p:sldId id="260" r:id="rId7"/>
    <p:sldId id="261" r:id="rId8"/>
    <p:sldId id="283" r:id="rId9"/>
    <p:sldId id="284" r:id="rId10"/>
    <p:sldId id="282" r:id="rId11"/>
    <p:sldId id="263" r:id="rId12"/>
    <p:sldId id="285" r:id="rId13"/>
    <p:sldId id="264" r:id="rId14"/>
    <p:sldId id="265" r:id="rId15"/>
    <p:sldId id="266" r:id="rId16"/>
    <p:sldId id="272" r:id="rId17"/>
    <p:sldId id="267" r:id="rId18"/>
    <p:sldId id="274" r:id="rId19"/>
    <p:sldId id="273" r:id="rId20"/>
    <p:sldId id="275" r:id="rId21"/>
    <p:sldId id="276" r:id="rId22"/>
    <p:sldId id="277" r:id="rId23"/>
    <p:sldId id="278" r:id="rId24"/>
    <p:sldId id="279" r:id="rId25"/>
    <p:sldId id="268" r:id="rId26"/>
    <p:sldId id="281" r:id="rId27"/>
    <p:sldId id="280" r:id="rId28"/>
    <p:sldId id="269" r:id="rId29"/>
    <p:sldId id="287" r:id="rId30"/>
    <p:sldId id="288" r:id="rId31"/>
    <p:sldId id="289" r:id="rId32"/>
    <p:sldId id="290" r:id="rId33"/>
    <p:sldId id="286" r:id="rId34"/>
    <p:sldId id="270" r:id="rId35"/>
    <p:sldId id="291"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28.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02056-4B8A-4D01-8E37-269A74D8C0A1}" type="doc">
      <dgm:prSet loTypeId="urn:microsoft.com/office/officeart/2005/8/layout/hProcess9" loCatId="process" qsTypeId="urn:microsoft.com/office/officeart/2005/8/quickstyle/simple1" qsCatId="simple" csTypeId="urn:microsoft.com/office/officeart/2005/8/colors/accent1_2" csCatId="accent1" phldr="1"/>
      <dgm:spPr/>
    </dgm:pt>
    <dgm:pt modelId="{5275B5B2-79D1-4BC9-83D3-FFC34DB89514}">
      <dgm:prSet phldrT="[文本]"/>
      <dgm:spPr/>
      <dgm:t>
        <a:bodyPr/>
        <a:lstStyle/>
        <a:p>
          <a:r>
            <a:rPr lang="en-US" altLang="zh-CN" dirty="0" smtClean="0"/>
            <a:t>methods</a:t>
          </a:r>
          <a:endParaRPr lang="zh-CN" alt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FA52BF7-8606-4984-988C-1FFF2D05BCE8}" type="parTrans" cxnId="{208B8209-D6DE-4F43-8C64-4717D9F44BC4}">
      <dgm:prSet/>
      <dgm:spPr/>
      <dgm:t>
        <a:bodyPr/>
        <a:lstStyle/>
        <a:p>
          <a:endParaRPr lang="zh-CN" altLang="en-US"/>
        </a:p>
      </dgm:t>
    </dgm:pt>
    <dgm:pt modelId="{DA0D0A23-3D1F-445A-B3F4-98A6C9CBFDA5}" type="sibTrans" cxnId="{208B8209-D6DE-4F43-8C64-4717D9F44BC4}">
      <dgm:prSet/>
      <dgm:spPr/>
      <dgm:t>
        <a:bodyPr/>
        <a:lstStyle/>
        <a:p>
          <a:endParaRPr lang="zh-CN" altLang="en-US"/>
        </a:p>
      </dgm:t>
    </dgm:pt>
    <dgm:pt modelId="{ADA82B92-08E8-437A-967A-8DF0271EC713}">
      <dgm:prSet phldrT="[文本]"/>
      <dgm:spPr/>
      <dgm:t>
        <a:bodyPr/>
        <a:lstStyle/>
        <a:p>
          <a:r>
            <a:rPr lang="en-US" altLang="zh-CN" dirty="0" smtClean="0"/>
            <a:t>results</a:t>
          </a:r>
          <a:endParaRPr lang="zh-CN" alt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FF5A53-9953-4A9E-B00E-3CC75A046109}" type="parTrans" cxnId="{2448D110-9A38-4654-83A0-46CE17A85CF4}">
      <dgm:prSet/>
      <dgm:spPr/>
      <dgm:t>
        <a:bodyPr/>
        <a:lstStyle/>
        <a:p>
          <a:endParaRPr lang="zh-CN" altLang="en-US"/>
        </a:p>
      </dgm:t>
    </dgm:pt>
    <dgm:pt modelId="{8A21D1C9-2BC6-494D-9A59-460B02A200A9}" type="sibTrans" cxnId="{2448D110-9A38-4654-83A0-46CE17A85CF4}">
      <dgm:prSet/>
      <dgm:spPr/>
      <dgm:t>
        <a:bodyPr/>
        <a:lstStyle/>
        <a:p>
          <a:endParaRPr lang="zh-CN" altLang="en-US"/>
        </a:p>
      </dgm:t>
    </dgm:pt>
    <dgm:pt modelId="{9D0BF2D5-AB67-438D-9177-A558492532B0}">
      <dgm:prSet phldrT="[文本]"/>
      <dgm:spPr/>
      <dgm:t>
        <a:bodyPr/>
        <a:lstStyle/>
        <a:p>
          <a:r>
            <a:rPr lang="en-US" altLang="zh-CN" dirty="0" smtClean="0"/>
            <a:t>discussion</a:t>
          </a:r>
          <a:endParaRPr lang="zh-CN" alt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A8F127A-16D4-4EA0-92DE-0BFB11CD8E10}" type="parTrans" cxnId="{C3E206FE-9E58-4CC7-BE3C-1722DB67A875}">
      <dgm:prSet/>
      <dgm:spPr/>
      <dgm:t>
        <a:bodyPr/>
        <a:lstStyle/>
        <a:p>
          <a:endParaRPr lang="zh-CN" altLang="en-US"/>
        </a:p>
      </dgm:t>
    </dgm:pt>
    <dgm:pt modelId="{3C20DDD2-2061-4777-B079-BA64DAE09C0A}" type="sibTrans" cxnId="{C3E206FE-9E58-4CC7-BE3C-1722DB67A875}">
      <dgm:prSet/>
      <dgm:spPr/>
      <dgm:t>
        <a:bodyPr/>
        <a:lstStyle/>
        <a:p>
          <a:endParaRPr lang="zh-CN" altLang="en-US"/>
        </a:p>
      </dgm:t>
    </dgm:pt>
    <dgm:pt modelId="{615FD5A0-5F2F-4FFC-AEAF-74B97208A571}" type="pres">
      <dgm:prSet presAssocID="{E3402056-4B8A-4D01-8E37-269A74D8C0A1}" presName="CompostProcess" presStyleCnt="0">
        <dgm:presLayoutVars>
          <dgm:dir/>
          <dgm:resizeHandles val="exact"/>
        </dgm:presLayoutVars>
      </dgm:prSet>
      <dgm:spPr/>
    </dgm:pt>
    <dgm:pt modelId="{B0FFAC87-892A-42DA-BD81-08446B1F9A92}" type="pres">
      <dgm:prSet presAssocID="{E3402056-4B8A-4D01-8E37-269A74D8C0A1}" presName="arrow" presStyleLbl="bgShp" presStyleIdx="0" presStyleCnt="1"/>
      <dgm:spPr/>
    </dgm:pt>
    <dgm:pt modelId="{9C965F4B-8903-4FE4-81C9-838E213B8CE3}" type="pres">
      <dgm:prSet presAssocID="{E3402056-4B8A-4D01-8E37-269A74D8C0A1}" presName="linearProcess" presStyleCnt="0"/>
      <dgm:spPr/>
    </dgm:pt>
    <dgm:pt modelId="{3A1EC18C-3D61-49A1-8975-323F28D1E2F5}" type="pres">
      <dgm:prSet presAssocID="{5275B5B2-79D1-4BC9-83D3-FFC34DB89514}" presName="textNode" presStyleLbl="node1" presStyleIdx="0" presStyleCnt="3">
        <dgm:presLayoutVars>
          <dgm:bulletEnabled val="1"/>
        </dgm:presLayoutVars>
      </dgm:prSet>
      <dgm:spPr/>
      <dgm:t>
        <a:bodyPr/>
        <a:lstStyle/>
        <a:p>
          <a:endParaRPr lang="zh-CN" altLang="en-US"/>
        </a:p>
      </dgm:t>
    </dgm:pt>
    <dgm:pt modelId="{CAA5A765-4A07-44F4-AFA7-B06E77D6D788}" type="pres">
      <dgm:prSet presAssocID="{DA0D0A23-3D1F-445A-B3F4-98A6C9CBFDA5}" presName="sibTrans" presStyleCnt="0"/>
      <dgm:spPr/>
    </dgm:pt>
    <dgm:pt modelId="{46FF17EC-D3F2-4840-B3BE-1C6A4E119622}" type="pres">
      <dgm:prSet presAssocID="{ADA82B92-08E8-437A-967A-8DF0271EC713}" presName="textNode" presStyleLbl="node1" presStyleIdx="1" presStyleCnt="3">
        <dgm:presLayoutVars>
          <dgm:bulletEnabled val="1"/>
        </dgm:presLayoutVars>
      </dgm:prSet>
      <dgm:spPr/>
    </dgm:pt>
    <dgm:pt modelId="{5E972C03-F198-424F-B013-4D27B8B4F71B}" type="pres">
      <dgm:prSet presAssocID="{8A21D1C9-2BC6-494D-9A59-460B02A200A9}" presName="sibTrans" presStyleCnt="0"/>
      <dgm:spPr/>
    </dgm:pt>
    <dgm:pt modelId="{7EA13539-73B5-442E-9641-C47A80EC8F38}" type="pres">
      <dgm:prSet presAssocID="{9D0BF2D5-AB67-438D-9177-A558492532B0}" presName="textNode" presStyleLbl="node1" presStyleIdx="2" presStyleCnt="3">
        <dgm:presLayoutVars>
          <dgm:bulletEnabled val="1"/>
        </dgm:presLayoutVars>
      </dgm:prSet>
      <dgm:spPr/>
    </dgm:pt>
  </dgm:ptLst>
  <dgm:cxnLst>
    <dgm:cxn modelId="{C3E206FE-9E58-4CC7-BE3C-1722DB67A875}" srcId="{E3402056-4B8A-4D01-8E37-269A74D8C0A1}" destId="{9D0BF2D5-AB67-438D-9177-A558492532B0}" srcOrd="2" destOrd="0" parTransId="{9A8F127A-16D4-4EA0-92DE-0BFB11CD8E10}" sibTransId="{3C20DDD2-2061-4777-B079-BA64DAE09C0A}"/>
    <dgm:cxn modelId="{2F9B53F1-B669-4450-82F3-3FDC5B322C04}" type="presOf" srcId="{9D0BF2D5-AB67-438D-9177-A558492532B0}" destId="{7EA13539-73B5-442E-9641-C47A80EC8F38}" srcOrd="0" destOrd="0" presId="urn:microsoft.com/office/officeart/2005/8/layout/hProcess9"/>
    <dgm:cxn modelId="{7F6DBD03-ED17-483A-B766-DF91BAB112B8}" type="presOf" srcId="{E3402056-4B8A-4D01-8E37-269A74D8C0A1}" destId="{615FD5A0-5F2F-4FFC-AEAF-74B97208A571}" srcOrd="0" destOrd="0" presId="urn:microsoft.com/office/officeart/2005/8/layout/hProcess9"/>
    <dgm:cxn modelId="{6129D92D-0D9A-4133-A6FD-B76FD2FC84E0}" type="presOf" srcId="{ADA82B92-08E8-437A-967A-8DF0271EC713}" destId="{46FF17EC-D3F2-4840-B3BE-1C6A4E119622}" srcOrd="0" destOrd="0" presId="urn:microsoft.com/office/officeart/2005/8/layout/hProcess9"/>
    <dgm:cxn modelId="{2448D110-9A38-4654-83A0-46CE17A85CF4}" srcId="{E3402056-4B8A-4D01-8E37-269A74D8C0A1}" destId="{ADA82B92-08E8-437A-967A-8DF0271EC713}" srcOrd="1" destOrd="0" parTransId="{45FF5A53-9953-4A9E-B00E-3CC75A046109}" sibTransId="{8A21D1C9-2BC6-494D-9A59-460B02A200A9}"/>
    <dgm:cxn modelId="{208B8209-D6DE-4F43-8C64-4717D9F44BC4}" srcId="{E3402056-4B8A-4D01-8E37-269A74D8C0A1}" destId="{5275B5B2-79D1-4BC9-83D3-FFC34DB89514}" srcOrd="0" destOrd="0" parTransId="{2FA52BF7-8606-4984-988C-1FFF2D05BCE8}" sibTransId="{DA0D0A23-3D1F-445A-B3F4-98A6C9CBFDA5}"/>
    <dgm:cxn modelId="{22855890-0640-49A4-AC16-D11C6E968950}" type="presOf" srcId="{5275B5B2-79D1-4BC9-83D3-FFC34DB89514}" destId="{3A1EC18C-3D61-49A1-8975-323F28D1E2F5}" srcOrd="0" destOrd="0" presId="urn:microsoft.com/office/officeart/2005/8/layout/hProcess9"/>
    <dgm:cxn modelId="{0FFF82DE-A157-429B-8614-D6ABE179DBC8}" type="presParOf" srcId="{615FD5A0-5F2F-4FFC-AEAF-74B97208A571}" destId="{B0FFAC87-892A-42DA-BD81-08446B1F9A92}" srcOrd="0" destOrd="0" presId="urn:microsoft.com/office/officeart/2005/8/layout/hProcess9"/>
    <dgm:cxn modelId="{AC645711-C106-461E-B44F-BDB5F13435A4}" type="presParOf" srcId="{615FD5A0-5F2F-4FFC-AEAF-74B97208A571}" destId="{9C965F4B-8903-4FE4-81C9-838E213B8CE3}" srcOrd="1" destOrd="0" presId="urn:microsoft.com/office/officeart/2005/8/layout/hProcess9"/>
    <dgm:cxn modelId="{09CA35CE-E53E-4723-B261-0FBADB5FD173}" type="presParOf" srcId="{9C965F4B-8903-4FE4-81C9-838E213B8CE3}" destId="{3A1EC18C-3D61-49A1-8975-323F28D1E2F5}" srcOrd="0" destOrd="0" presId="urn:microsoft.com/office/officeart/2005/8/layout/hProcess9"/>
    <dgm:cxn modelId="{2ABC0745-336D-4803-BD0F-57D88AC0A257}" type="presParOf" srcId="{9C965F4B-8903-4FE4-81C9-838E213B8CE3}" destId="{CAA5A765-4A07-44F4-AFA7-B06E77D6D788}" srcOrd="1" destOrd="0" presId="urn:microsoft.com/office/officeart/2005/8/layout/hProcess9"/>
    <dgm:cxn modelId="{D89BF8AE-BBB6-41F6-BE3F-60D6F65C3292}" type="presParOf" srcId="{9C965F4B-8903-4FE4-81C9-838E213B8CE3}" destId="{46FF17EC-D3F2-4840-B3BE-1C6A4E119622}" srcOrd="2" destOrd="0" presId="urn:microsoft.com/office/officeart/2005/8/layout/hProcess9"/>
    <dgm:cxn modelId="{1B08247D-D2ED-4329-AA48-133782CCFCF9}" type="presParOf" srcId="{9C965F4B-8903-4FE4-81C9-838E213B8CE3}" destId="{5E972C03-F198-424F-B013-4D27B8B4F71B}" srcOrd="3" destOrd="0" presId="urn:microsoft.com/office/officeart/2005/8/layout/hProcess9"/>
    <dgm:cxn modelId="{D8D82AE3-7050-419A-94E7-0C38E3119147}" type="presParOf" srcId="{9C965F4B-8903-4FE4-81C9-838E213B8CE3}" destId="{7EA13539-73B5-442E-9641-C47A80EC8F3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FAC87-892A-42DA-BD81-08446B1F9A92}">
      <dsp:nvSpPr>
        <dsp:cNvPr id="0" name=""/>
        <dsp:cNvSpPr/>
      </dsp:nvSpPr>
      <dsp:spPr>
        <a:xfrm>
          <a:off x="494347" y="0"/>
          <a:ext cx="5602605" cy="37782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EC18C-3D61-49A1-8975-323F28D1E2F5}">
      <dsp:nvSpPr>
        <dsp:cNvPr id="0" name=""/>
        <dsp:cNvSpPr/>
      </dsp:nvSpPr>
      <dsp:spPr>
        <a:xfrm>
          <a:off x="867" y="1133475"/>
          <a:ext cx="2094283" cy="15113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methods</a:t>
          </a:r>
          <a:endParaRPr lang="zh-CN" altLang="en-US" sz="2800" kern="1200" dirty="0"/>
        </a:p>
      </dsp:txBody>
      <dsp:txXfrm>
        <a:off x="74643" y="1207251"/>
        <a:ext cx="1946731" cy="1363748"/>
      </dsp:txXfrm>
    </dsp:sp>
    <dsp:sp modelId="{46FF17EC-D3F2-4840-B3BE-1C6A4E119622}">
      <dsp:nvSpPr>
        <dsp:cNvPr id="0" name=""/>
        <dsp:cNvSpPr/>
      </dsp:nvSpPr>
      <dsp:spPr>
        <a:xfrm>
          <a:off x="2248508" y="1133475"/>
          <a:ext cx="2094283" cy="15113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results</a:t>
          </a:r>
          <a:endParaRPr lang="zh-CN" altLang="en-US" sz="2800" kern="1200" dirty="0"/>
        </a:p>
      </dsp:txBody>
      <dsp:txXfrm>
        <a:off x="2322284" y="1207251"/>
        <a:ext cx="1946731" cy="1363748"/>
      </dsp:txXfrm>
    </dsp:sp>
    <dsp:sp modelId="{7EA13539-73B5-442E-9641-C47A80EC8F38}">
      <dsp:nvSpPr>
        <dsp:cNvPr id="0" name=""/>
        <dsp:cNvSpPr/>
      </dsp:nvSpPr>
      <dsp:spPr>
        <a:xfrm>
          <a:off x="4496148" y="1133475"/>
          <a:ext cx="2094283" cy="15113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discussion</a:t>
          </a:r>
          <a:endParaRPr lang="zh-CN" altLang="en-US" sz="2800" kern="1200" dirty="0"/>
        </a:p>
      </dsp:txBody>
      <dsp:txXfrm>
        <a:off x="4569924" y="1207251"/>
        <a:ext cx="1946731" cy="13637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916F3-3D36-4147-AFA0-ED8848FB535C}" type="datetimeFigureOut">
              <a:rPr lang="zh-CN" altLang="en-US" smtClean="0"/>
              <a:t>2013/6/14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301DD-3878-43A3-8FC5-EF08CAF8D130}" type="slidenum">
              <a:rPr lang="zh-CN" altLang="en-US" smtClean="0"/>
              <a:t>‹#›</a:t>
            </a:fld>
            <a:endParaRPr lang="zh-CN" altLang="en-US"/>
          </a:p>
        </p:txBody>
      </p:sp>
    </p:spTree>
    <p:extLst>
      <p:ext uri="{BB962C8B-B14F-4D97-AF65-F5344CB8AC3E}">
        <p14:creationId xmlns:p14="http://schemas.microsoft.com/office/powerpoint/2010/main" val="28812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7301DD-3878-43A3-8FC5-EF08CAF8D130}" type="slidenum">
              <a:rPr lang="zh-CN" altLang="en-US" smtClean="0"/>
              <a:t>4</a:t>
            </a:fld>
            <a:endParaRPr lang="zh-CN" altLang="en-US"/>
          </a:p>
        </p:txBody>
      </p:sp>
    </p:spTree>
    <p:extLst>
      <p:ext uri="{BB962C8B-B14F-4D97-AF65-F5344CB8AC3E}">
        <p14:creationId xmlns:p14="http://schemas.microsoft.com/office/powerpoint/2010/main" val="30292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2630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0818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C913308-F349-4B6D-A68A-DD1791B4A57B}" type="slidenum">
              <a:rPr lang="zh-CN" altLang="en-US" smtClean="0"/>
              <a:t>‹#›</a:t>
            </a:fld>
            <a:endParaRPr lang="zh-CN"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477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51289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C913308-F349-4B6D-A68A-DD1791B4A57B}" type="slidenum">
              <a:rPr lang="zh-CN" altLang="en-US" smtClean="0"/>
              <a:t>‹#›</a:t>
            </a:fld>
            <a:endParaRPr lang="zh-CN"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786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15641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3547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6209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5734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0958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327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2849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6666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1673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685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2013/6/14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6281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30820CF-B880-4189-942D-D702A7CBA730}" type="datetimeFigureOut">
              <a:rPr lang="zh-CN" altLang="en-US" smtClean="0"/>
              <a:t>2013/6/14</a:t>
            </a:fld>
            <a:endParaRPr lang="zh-CN"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422427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1.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5.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2130425"/>
            <a:ext cx="8784976" cy="1470025"/>
          </a:xfrm>
        </p:spPr>
        <p:txBody>
          <a:bodyPr>
            <a:normAutofit fontScale="90000"/>
          </a:bodyPr>
          <a:lstStyle/>
          <a:p>
            <a:pPr algn="l"/>
            <a:r>
              <a:rPr lang="en-US" altLang="zh-CN" dirty="0"/>
              <a:t>Inferring causal genomic alterations in </a:t>
            </a:r>
            <a:r>
              <a:rPr lang="en-US" altLang="zh-CN" dirty="0" smtClean="0"/>
              <a:t>breast cancer </a:t>
            </a:r>
            <a:r>
              <a:rPr lang="en-US" altLang="zh-CN" dirty="0"/>
              <a:t>using gene expression data</a:t>
            </a:r>
            <a:r>
              <a:rPr lang="en-US" altLang="zh-CN" sz="3100" dirty="0"/>
              <a:t>(</a:t>
            </a:r>
            <a:r>
              <a:rPr lang="en-US" altLang="zh-CN" sz="3100" dirty="0" err="1"/>
              <a:t>Linh</a:t>
            </a:r>
            <a:r>
              <a:rPr lang="en-US" altLang="zh-CN" sz="3100" dirty="0"/>
              <a:t> M </a:t>
            </a:r>
            <a:r>
              <a:rPr lang="en-US" altLang="zh-CN" sz="3100" dirty="0" smtClean="0"/>
              <a:t>Tran et.al)</a:t>
            </a:r>
            <a:endParaRPr lang="zh-CN" altLang="en-US" sz="3100" dirty="0"/>
          </a:p>
        </p:txBody>
      </p:sp>
      <p:sp>
        <p:nvSpPr>
          <p:cNvPr id="3" name="副标题 2"/>
          <p:cNvSpPr>
            <a:spLocks noGrp="1"/>
          </p:cNvSpPr>
          <p:nvPr>
            <p:ph type="subTitle" idx="1"/>
          </p:nvPr>
        </p:nvSpPr>
        <p:spPr/>
        <p:txBody>
          <a:bodyPr/>
          <a:lstStyle/>
          <a:p>
            <a:pPr algn="r"/>
            <a:r>
              <a:rPr lang="en-US" altLang="zh-CN" dirty="0" smtClean="0"/>
              <a:t>By </a:t>
            </a:r>
            <a:r>
              <a:rPr lang="en-US" altLang="zh-CN" dirty="0" err="1" smtClean="0"/>
              <a:t>Linglin</a:t>
            </a:r>
            <a:r>
              <a:rPr lang="en-US" altLang="zh-CN" dirty="0" smtClean="0"/>
              <a:t> Huang</a:t>
            </a:r>
            <a:endParaRPr lang="zh-CN" altLang="en-US" dirty="0"/>
          </a:p>
        </p:txBody>
      </p:sp>
    </p:spTree>
    <p:extLst>
      <p:ext uri="{BB962C8B-B14F-4D97-AF65-F5344CB8AC3E}">
        <p14:creationId xmlns:p14="http://schemas.microsoft.com/office/powerpoint/2010/main" val="563545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ICNV</a:t>
            </a:r>
            <a:endParaRPr lang="zh-CN" altLang="en-US" dirty="0"/>
          </a:p>
        </p:txBody>
      </p:sp>
      <p:sp>
        <p:nvSpPr>
          <p:cNvPr id="3" name="内容占位符 2"/>
          <p:cNvSpPr>
            <a:spLocks noGrp="1"/>
          </p:cNvSpPr>
          <p:nvPr>
            <p:ph idx="1"/>
          </p:nvPr>
        </p:nvSpPr>
        <p:spPr/>
        <p:txBody>
          <a:bodyPr>
            <a:normAutofit/>
          </a:bodyPr>
          <a:lstStyle/>
          <a:p>
            <a:r>
              <a:rPr lang="en-US" altLang="zh-CN" sz="2800" dirty="0" smtClean="0">
                <a:solidFill>
                  <a:schemeClr val="tx1"/>
                </a:solidFill>
                <a:latin typeface="Calibri" panose="020F0502020204030204" pitchFamily="34" charset="0"/>
              </a:rPr>
              <a:t>recurrent </a:t>
            </a:r>
            <a:r>
              <a:rPr lang="en-US" altLang="zh-CN" sz="2800" dirty="0">
                <a:solidFill>
                  <a:schemeClr val="tx1"/>
                </a:solidFill>
                <a:latin typeface="Calibri" panose="020F0502020204030204" pitchFamily="34" charset="0"/>
              </a:rPr>
              <a:t>regions of </a:t>
            </a:r>
            <a:r>
              <a:rPr lang="en-US" altLang="zh-CN" sz="2800" dirty="0" smtClean="0">
                <a:solidFill>
                  <a:schemeClr val="tx1"/>
                </a:solidFill>
                <a:latin typeface="Calibri" panose="020F0502020204030204" pitchFamily="34" charset="0"/>
              </a:rPr>
              <a:t>ICNV:</a:t>
            </a:r>
          </a:p>
          <a:p>
            <a:pPr lvl="1"/>
            <a:r>
              <a:rPr lang="en-US" altLang="zh-CN" sz="2400" dirty="0" smtClean="0">
                <a:solidFill>
                  <a:schemeClr val="tx1"/>
                </a:solidFill>
                <a:latin typeface="Calibri" panose="020F0502020204030204" pitchFamily="34" charset="0"/>
              </a:rPr>
              <a:t>align the ICNV </a:t>
            </a:r>
            <a:r>
              <a:rPr lang="en-US" altLang="zh-CN" sz="2400" dirty="0">
                <a:solidFill>
                  <a:schemeClr val="tx1"/>
                </a:solidFill>
                <a:latin typeface="Calibri" panose="020F0502020204030204" pitchFamily="34" charset="0"/>
              </a:rPr>
              <a:t>regions in multiple datasets </a:t>
            </a:r>
            <a:r>
              <a:rPr lang="en-US" altLang="zh-CN" sz="2400" dirty="0" smtClean="0">
                <a:solidFill>
                  <a:schemeClr val="tx1"/>
                </a:solidFill>
                <a:latin typeface="Calibri" panose="020F0502020204030204" pitchFamily="34" charset="0"/>
              </a:rPr>
              <a:t>to </a:t>
            </a:r>
            <a:r>
              <a:rPr lang="en-US" altLang="zh-CN" sz="2400" dirty="0">
                <a:solidFill>
                  <a:schemeClr val="tx1"/>
                </a:solidFill>
                <a:latin typeface="Calibri" panose="020F0502020204030204" pitchFamily="34" charset="0"/>
              </a:rPr>
              <a:t>determine if they </a:t>
            </a:r>
            <a:r>
              <a:rPr lang="en-US" altLang="zh-CN" sz="2400" dirty="0" smtClean="0">
                <a:solidFill>
                  <a:schemeClr val="tx1"/>
                </a:solidFill>
                <a:latin typeface="Calibri" panose="020F0502020204030204" pitchFamily="34" charset="0"/>
              </a:rPr>
              <a:t>overlap</a:t>
            </a:r>
          </a:p>
          <a:p>
            <a:pPr lvl="1"/>
            <a:r>
              <a:rPr lang="en-US" altLang="zh-CN" sz="2400" dirty="0" smtClean="0">
                <a:solidFill>
                  <a:schemeClr val="tx1"/>
                </a:solidFill>
                <a:latin typeface="Calibri" panose="020F0502020204030204" pitchFamily="34" charset="0"/>
              </a:rPr>
              <a:t>the </a:t>
            </a:r>
            <a:r>
              <a:rPr lang="en-US" altLang="zh-CN" sz="2400" dirty="0">
                <a:solidFill>
                  <a:schemeClr val="tx1"/>
                </a:solidFill>
                <a:latin typeface="Calibri" panose="020F0502020204030204" pitchFamily="34" charset="0"/>
              </a:rPr>
              <a:t>union of the overlap </a:t>
            </a:r>
            <a:r>
              <a:rPr lang="en-US" altLang="zh-CN" sz="2400" dirty="0" smtClean="0">
                <a:solidFill>
                  <a:schemeClr val="tx1"/>
                </a:solidFill>
                <a:latin typeface="Calibri" panose="020F0502020204030204" pitchFamily="34" charset="0"/>
              </a:rPr>
              <a:t>ICNVs</a:t>
            </a:r>
            <a:endParaRPr lang="zh-CN" altLang="en-US" sz="2400" dirty="0">
              <a:solidFill>
                <a:schemeClr val="tx1"/>
              </a:solidFill>
              <a:latin typeface="Calibri" panose="020F0502020204030204" pitchFamily="34" charset="0"/>
            </a:endParaRPr>
          </a:p>
        </p:txBody>
      </p:sp>
      <p:sp>
        <p:nvSpPr>
          <p:cNvPr id="4" name="右箭头 3">
            <a:hlinkClick r:id="rId2"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3657089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Gene Regulatory Network</a:t>
            </a:r>
            <a:endParaRPr lang="zh-CN" altLang="en-US" b="1" dirty="0"/>
          </a:p>
        </p:txBody>
      </p:sp>
      <p:sp>
        <p:nvSpPr>
          <p:cNvPr id="3" name="内容占位符 2"/>
          <p:cNvSpPr>
            <a:spLocks noGrp="1"/>
          </p:cNvSpPr>
          <p:nvPr>
            <p:ph idx="1"/>
          </p:nvPr>
        </p:nvSpPr>
        <p:spPr>
          <a:xfrm>
            <a:off x="1691680" y="1380562"/>
            <a:ext cx="6591985" cy="3777622"/>
          </a:xfrm>
        </p:spPr>
        <p:txBody>
          <a:bodyPr>
            <a:normAutofit/>
          </a:bodyPr>
          <a:lstStyle/>
          <a:p>
            <a:r>
              <a:rPr lang="en-US" altLang="zh-CN" sz="2000" b="1" dirty="0" smtClean="0">
                <a:solidFill>
                  <a:schemeClr val="tx1"/>
                </a:solidFill>
                <a:latin typeface="Calibri" panose="020F0502020204030204" pitchFamily="34" charset="0"/>
              </a:rPr>
              <a:t>Bayes(</a:t>
            </a:r>
            <a:r>
              <a:rPr lang="en-US" altLang="zh-CN" sz="2000" b="1" dirty="0" err="1" smtClean="0">
                <a:solidFill>
                  <a:schemeClr val="tx1"/>
                </a:solidFill>
                <a:latin typeface="Calibri" panose="020F0502020204030204" pitchFamily="34" charset="0"/>
              </a:rPr>
              <a:t>ian</a:t>
            </a:r>
            <a:r>
              <a:rPr lang="en-US" altLang="zh-CN" sz="2000" b="1" dirty="0" smtClean="0">
                <a:solidFill>
                  <a:schemeClr val="tx1"/>
                </a:solidFill>
                <a:latin typeface="Calibri" panose="020F0502020204030204" pitchFamily="34" charset="0"/>
              </a:rPr>
              <a:t>) Networks</a:t>
            </a:r>
            <a:r>
              <a:rPr lang="en-US" altLang="zh-CN" sz="1600" dirty="0" smtClean="0">
                <a:solidFill>
                  <a:schemeClr val="tx1"/>
                </a:solidFill>
                <a:latin typeface="Calibri" panose="020F0502020204030204" pitchFamily="34" charset="0"/>
              </a:rPr>
              <a:t>(</a:t>
            </a:r>
            <a:r>
              <a:rPr lang="en-US" altLang="zh-CN" sz="2000" dirty="0" smtClean="0">
                <a:solidFill>
                  <a:schemeClr val="tx1"/>
                </a:solidFill>
                <a:latin typeface="Calibri" panose="020F0502020204030204" pitchFamily="34" charset="0"/>
              </a:rPr>
              <a:t>belief </a:t>
            </a:r>
            <a:r>
              <a:rPr lang="en-US" altLang="zh-CN" sz="2000" dirty="0">
                <a:solidFill>
                  <a:schemeClr val="tx1"/>
                </a:solidFill>
                <a:latin typeface="Calibri" panose="020F0502020204030204" pitchFamily="34" charset="0"/>
              </a:rPr>
              <a:t>network, Bayes(</a:t>
            </a:r>
            <a:r>
              <a:rPr lang="en-US" altLang="zh-CN" sz="2000" dirty="0" err="1">
                <a:solidFill>
                  <a:schemeClr val="tx1"/>
                </a:solidFill>
                <a:latin typeface="Calibri" panose="020F0502020204030204" pitchFamily="34" charset="0"/>
              </a:rPr>
              <a:t>ian</a:t>
            </a:r>
            <a:r>
              <a:rPr lang="en-US" altLang="zh-CN" sz="2000" dirty="0">
                <a:solidFill>
                  <a:schemeClr val="tx1"/>
                </a:solidFill>
                <a:latin typeface="Calibri" panose="020F0502020204030204" pitchFamily="34" charset="0"/>
              </a:rPr>
              <a:t>) </a:t>
            </a:r>
            <a:r>
              <a:rPr lang="en-US" altLang="zh-CN" sz="2000" dirty="0" smtClean="0">
                <a:solidFill>
                  <a:schemeClr val="tx1"/>
                </a:solidFill>
                <a:latin typeface="Calibri" panose="020F0502020204030204" pitchFamily="34" charset="0"/>
              </a:rPr>
              <a:t>model; probabilistic </a:t>
            </a:r>
            <a:r>
              <a:rPr lang="en-US" altLang="zh-CN" sz="2000" dirty="0">
                <a:solidFill>
                  <a:schemeClr val="tx1"/>
                </a:solidFill>
                <a:latin typeface="Calibri" panose="020F0502020204030204" pitchFamily="34" charset="0"/>
              </a:rPr>
              <a:t>directed acyclic graphical </a:t>
            </a:r>
            <a:r>
              <a:rPr lang="en-US" altLang="zh-CN" sz="2000" dirty="0" smtClean="0">
                <a:solidFill>
                  <a:schemeClr val="tx1"/>
                </a:solidFill>
                <a:latin typeface="Calibri" panose="020F0502020204030204" pitchFamily="34" charset="0"/>
              </a:rPr>
              <a:t>model</a:t>
            </a:r>
            <a:r>
              <a:rPr lang="en-US" altLang="zh-CN" sz="1600" dirty="0" smtClean="0">
                <a:solidFill>
                  <a:schemeClr val="tx1"/>
                </a:solidFill>
                <a:latin typeface="Calibri" panose="020F0502020204030204" pitchFamily="34" charset="0"/>
              </a:rPr>
              <a:t>):</a:t>
            </a:r>
          </a:p>
          <a:p>
            <a:pPr lvl="1"/>
            <a:r>
              <a:rPr lang="en-US" altLang="zh-CN" sz="2000" dirty="0">
                <a:solidFill>
                  <a:schemeClr val="tx1"/>
                </a:solidFill>
                <a:latin typeface="Calibri" panose="020F0502020204030204" pitchFamily="34" charset="0"/>
              </a:rPr>
              <a:t>a probabilistic graphical </a:t>
            </a:r>
            <a:r>
              <a:rPr lang="en-US" altLang="zh-CN" sz="2000" dirty="0" smtClean="0">
                <a:solidFill>
                  <a:schemeClr val="tx1"/>
                </a:solidFill>
                <a:latin typeface="Calibri" panose="020F0502020204030204" pitchFamily="34" charset="0"/>
              </a:rPr>
              <a:t>model</a:t>
            </a:r>
          </a:p>
          <a:p>
            <a:pPr lvl="1"/>
            <a:r>
              <a:rPr lang="en-US" altLang="zh-CN" sz="2000" dirty="0" smtClean="0">
                <a:solidFill>
                  <a:schemeClr val="tx1"/>
                </a:solidFill>
                <a:latin typeface="Calibri" panose="020F0502020204030204" pitchFamily="34" charset="0"/>
              </a:rPr>
              <a:t>represents </a:t>
            </a:r>
            <a:r>
              <a:rPr lang="en-US" altLang="zh-CN" sz="2000" dirty="0">
                <a:solidFill>
                  <a:schemeClr val="tx1"/>
                </a:solidFill>
                <a:latin typeface="Calibri" panose="020F0502020204030204" pitchFamily="34" charset="0"/>
              </a:rPr>
              <a:t>a set of random variables and their conditional dependencies via a directed acyclic graph (</a:t>
            </a:r>
            <a:r>
              <a:rPr lang="en-US" altLang="zh-CN" sz="2000" dirty="0" smtClean="0">
                <a:solidFill>
                  <a:schemeClr val="tx1"/>
                </a:solidFill>
                <a:latin typeface="Calibri" panose="020F0502020204030204" pitchFamily="34" charset="0"/>
              </a:rPr>
              <a:t>DAG)</a:t>
            </a:r>
            <a:endParaRPr lang="zh-CN" altLang="en-US" sz="2000" dirty="0">
              <a:solidFill>
                <a:schemeClr val="tx1"/>
              </a:solidFill>
              <a:latin typeface="Calibri" panose="020F0502020204030204" pitchFamily="34"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763491"/>
            <a:ext cx="5476875" cy="3095625"/>
          </a:xfrm>
          <a:prstGeom prst="rect">
            <a:avLst/>
          </a:prstGeom>
        </p:spPr>
      </p:pic>
    </p:spTree>
    <p:extLst>
      <p:ext uri="{BB962C8B-B14F-4D97-AF65-F5344CB8AC3E}">
        <p14:creationId xmlns:p14="http://schemas.microsoft.com/office/powerpoint/2010/main" val="726922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Gene Regulatory Network</a:t>
            </a:r>
            <a:endParaRPr lang="zh-CN" altLang="en-US" dirty="0"/>
          </a:p>
        </p:txBody>
      </p:sp>
      <p:pic>
        <p:nvPicPr>
          <p:cNvPr id="11" name="内容占位符 10"/>
          <p:cNvPicPr>
            <a:picLocks noGrp="1" noChangeAspect="1"/>
          </p:cNvPicPr>
          <p:nvPr>
            <p:ph sz="half" idx="1"/>
          </p:nvPr>
        </p:nvPicPr>
        <p:blipFill>
          <a:blip r:embed="rId2"/>
          <a:stretch>
            <a:fillRect/>
          </a:stretch>
        </p:blipFill>
        <p:spPr>
          <a:xfrm>
            <a:off x="755576" y="1439140"/>
            <a:ext cx="4656658" cy="5086203"/>
          </a:xfrm>
          <a:prstGeom prst="rect">
            <a:avLst/>
          </a:prstGeom>
        </p:spPr>
      </p:pic>
      <p:sp>
        <p:nvSpPr>
          <p:cNvPr id="10" name="内容占位符 9"/>
          <p:cNvSpPr>
            <a:spLocks noGrp="1"/>
          </p:cNvSpPr>
          <p:nvPr>
            <p:ph sz="half" idx="2"/>
          </p:nvPr>
        </p:nvSpPr>
        <p:spPr>
          <a:xfrm>
            <a:off x="5508104" y="2143653"/>
            <a:ext cx="3197093" cy="3767397"/>
          </a:xfrm>
        </p:spPr>
        <p:txBody>
          <a:bodyPr>
            <a:normAutofit/>
          </a:bodyPr>
          <a:lstStyle/>
          <a:p>
            <a:r>
              <a:rPr lang="en-US" altLang="zh-CN" sz="2400" dirty="0">
                <a:solidFill>
                  <a:schemeClr val="tx1"/>
                </a:solidFill>
                <a:latin typeface="Calibri" panose="020F0502020204030204" pitchFamily="34" charset="0"/>
              </a:rPr>
              <a:t>Four whole-genome gene regulatory networks were </a:t>
            </a:r>
            <a:r>
              <a:rPr lang="en-US" altLang="zh-CN" sz="2400" dirty="0" smtClean="0">
                <a:solidFill>
                  <a:schemeClr val="tx1"/>
                </a:solidFill>
                <a:latin typeface="Calibri" panose="020F0502020204030204" pitchFamily="34" charset="0"/>
              </a:rPr>
              <a:t>constructed</a:t>
            </a:r>
          </a:p>
          <a:p>
            <a:r>
              <a:rPr lang="en-US" altLang="zh-CN" sz="2400" dirty="0" smtClean="0">
                <a:solidFill>
                  <a:schemeClr val="tx1"/>
                </a:solidFill>
                <a:latin typeface="Calibri" panose="020F0502020204030204" pitchFamily="34" charset="0"/>
              </a:rPr>
              <a:t>Combine the </a:t>
            </a:r>
            <a:r>
              <a:rPr lang="en-US" altLang="zh-CN" sz="2400" dirty="0">
                <a:solidFill>
                  <a:schemeClr val="tx1"/>
                </a:solidFill>
                <a:latin typeface="Calibri" panose="020F0502020204030204" pitchFamily="34" charset="0"/>
              </a:rPr>
              <a:t>four </a:t>
            </a:r>
            <a:r>
              <a:rPr lang="en-US" altLang="zh-CN" sz="2400" dirty="0" smtClean="0">
                <a:solidFill>
                  <a:schemeClr val="tx1"/>
                </a:solidFill>
                <a:latin typeface="Calibri" panose="020F0502020204030204" pitchFamily="34" charset="0"/>
              </a:rPr>
              <a:t>networks by </a:t>
            </a:r>
            <a:r>
              <a:rPr lang="en-US" altLang="zh-CN" sz="2400" dirty="0">
                <a:solidFill>
                  <a:schemeClr val="tx1"/>
                </a:solidFill>
                <a:latin typeface="Calibri" panose="020F0502020204030204" pitchFamily="34" charset="0"/>
              </a:rPr>
              <a:t>union of directed links to form a single </a:t>
            </a:r>
            <a:r>
              <a:rPr lang="en-US" altLang="zh-CN" sz="2400" dirty="0" smtClean="0">
                <a:solidFill>
                  <a:schemeClr val="tx1"/>
                </a:solidFill>
                <a:latin typeface="Calibri" panose="020F0502020204030204" pitchFamily="34" charset="0"/>
              </a:rPr>
              <a:t>network</a:t>
            </a:r>
          </a:p>
          <a:p>
            <a:endParaRPr lang="zh-CN" altLang="en-US" dirty="0"/>
          </a:p>
        </p:txBody>
      </p:sp>
      <p:sp>
        <p:nvSpPr>
          <p:cNvPr id="7" name="Rectangle 5"/>
          <p:cNvSpPr>
            <a:spLocks noChangeArrowheads="1"/>
          </p:cNvSpPr>
          <p:nvPr/>
        </p:nvSpPr>
        <p:spPr bwMode="auto">
          <a:xfrm>
            <a:off x="3131840" y="61497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右箭头 8">
            <a:hlinkClick r:id="rId3"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1818385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Key Driver Analysis(KDA)</a:t>
            </a:r>
            <a:endParaRPr lang="zh-CN" altLang="en-US" b="1"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913329" y="1482231"/>
                <a:ext cx="6591985" cy="3777622"/>
              </a:xfrm>
            </p:spPr>
            <p:txBody>
              <a:bodyPr>
                <a:noAutofit/>
              </a:bodyPr>
              <a:lstStyle/>
              <a:p>
                <a:r>
                  <a:rPr lang="en-US" altLang="zh-CN" sz="2400" dirty="0" smtClean="0">
                    <a:solidFill>
                      <a:schemeClr val="tx1"/>
                    </a:solidFill>
                    <a:latin typeface="Calibri" panose="020F0502020204030204" pitchFamily="34" charset="0"/>
                  </a:rPr>
                  <a:t>Input:</a:t>
                </a:r>
              </a:p>
              <a:p>
                <a:pPr lvl="1"/>
                <a:r>
                  <a:rPr lang="en-US" altLang="zh-CN" sz="2000" dirty="0" smtClean="0">
                    <a:solidFill>
                      <a:schemeClr val="tx1"/>
                    </a:solidFill>
                    <a:latin typeface="Calibri" panose="020F0502020204030204" pitchFamily="34" charset="0"/>
                  </a:rPr>
                  <a:t>a </a:t>
                </a:r>
                <a:r>
                  <a:rPr lang="en-US" altLang="zh-CN" sz="2000" dirty="0">
                    <a:solidFill>
                      <a:schemeClr val="tx1"/>
                    </a:solidFill>
                    <a:latin typeface="Calibri" panose="020F0502020204030204" pitchFamily="34" charset="0"/>
                  </a:rPr>
                  <a:t>set of </a:t>
                </a:r>
                <a:r>
                  <a:rPr lang="en-US" altLang="zh-CN" sz="2000" dirty="0" smtClean="0">
                    <a:solidFill>
                      <a:schemeClr val="tx1"/>
                    </a:solidFill>
                    <a:latin typeface="Calibri" panose="020F0502020204030204" pitchFamily="34" charset="0"/>
                  </a:rPr>
                  <a:t>genes (G)</a:t>
                </a:r>
              </a:p>
              <a:p>
                <a:pPr lvl="1"/>
                <a:r>
                  <a:rPr lang="en-US" altLang="zh-CN" sz="2000" dirty="0" smtClean="0">
                    <a:solidFill>
                      <a:schemeClr val="tx1"/>
                    </a:solidFill>
                    <a:latin typeface="Calibri" panose="020F0502020204030204" pitchFamily="34" charset="0"/>
                  </a:rPr>
                  <a:t>a </a:t>
                </a:r>
                <a:r>
                  <a:rPr lang="en-US" altLang="zh-CN" sz="2000" dirty="0">
                    <a:solidFill>
                      <a:schemeClr val="tx1"/>
                    </a:solidFill>
                    <a:latin typeface="Calibri" panose="020F0502020204030204" pitchFamily="34" charset="0"/>
                  </a:rPr>
                  <a:t>gene </a:t>
                </a:r>
                <a:r>
                  <a:rPr lang="en-US" altLang="zh-CN" sz="2000" dirty="0" smtClean="0">
                    <a:solidFill>
                      <a:schemeClr val="tx1"/>
                    </a:solidFill>
                    <a:latin typeface="Calibri" panose="020F0502020204030204" pitchFamily="34" charset="0"/>
                  </a:rPr>
                  <a:t>causal (directed</a:t>
                </a:r>
                <a:r>
                  <a:rPr lang="en-US" altLang="zh-CN" sz="2000" dirty="0">
                    <a:solidFill>
                      <a:schemeClr val="tx1"/>
                    </a:solidFill>
                    <a:latin typeface="Calibri" panose="020F0502020204030204" pitchFamily="34" charset="0"/>
                  </a:rPr>
                  <a:t>) </a:t>
                </a:r>
                <a:r>
                  <a:rPr lang="en-US" altLang="zh-CN" sz="2000" dirty="0" smtClean="0">
                    <a:solidFill>
                      <a:schemeClr val="tx1"/>
                    </a:solidFill>
                    <a:latin typeface="Calibri" panose="020F0502020204030204" pitchFamily="34" charset="0"/>
                  </a:rPr>
                  <a:t>network N</a:t>
                </a:r>
              </a:p>
              <a:p>
                <a:r>
                  <a:rPr lang="pt-BR" altLang="zh-CN" sz="2400" dirty="0" smtClean="0">
                    <a:solidFill>
                      <a:schemeClr val="tx1"/>
                    </a:solidFill>
                    <a:latin typeface="Calibri" panose="020F0502020204030204" pitchFamily="34" charset="0"/>
                  </a:rPr>
                  <a:t>Candidate drivers:</a:t>
                </a:r>
              </a:p>
              <a:p>
                <a:pPr lvl="1"/>
                <a:endParaRPr lang="en-US" altLang="zh-CN" sz="2000" dirty="0" smtClean="0">
                  <a:solidFill>
                    <a:schemeClr val="tx1"/>
                  </a:solidFill>
                  <a:latin typeface="Calibri" panose="020F0502020204030204" pitchFamily="34" charset="0"/>
                </a:endParaRPr>
              </a:p>
              <a:p>
                <a:pPr lvl="1"/>
                <a:endParaRPr lang="en-US" altLang="zh-CN" sz="2000" dirty="0">
                  <a:solidFill>
                    <a:schemeClr val="tx1"/>
                  </a:solidFill>
                  <a:latin typeface="Calibri" panose="020F0502020204030204" pitchFamily="34" charset="0"/>
                </a:endParaRPr>
              </a:p>
              <a:p>
                <a:pPr lvl="1"/>
                <a:endParaRPr lang="en-US" altLang="zh-CN" sz="2000" dirty="0" smtClean="0">
                  <a:solidFill>
                    <a:schemeClr val="tx1"/>
                  </a:solidFill>
                  <a:latin typeface="Calibri" panose="020F0502020204030204" pitchFamily="34" charset="0"/>
                </a:endParaRPr>
              </a:p>
              <a:p>
                <a:pPr lvl="1"/>
                <a:endParaRPr lang="en-US" altLang="zh-CN" sz="2000" dirty="0" smtClean="0">
                  <a:solidFill>
                    <a:schemeClr val="tx1"/>
                  </a:solidFill>
                  <a:latin typeface="Calibri" panose="020F0502020204030204" pitchFamily="34" charset="0"/>
                </a:endParaRPr>
              </a:p>
              <a:p>
                <a:pPr lvl="1"/>
                <a:r>
                  <a:rPr lang="en-US" altLang="zh-CN" sz="2000" dirty="0" smtClean="0">
                    <a:solidFill>
                      <a:schemeClr val="tx1"/>
                    </a:solidFill>
                    <a:latin typeface="Calibri" panose="020F0502020204030204" pitchFamily="34" charset="0"/>
                  </a:rPr>
                  <a:t>where </a:t>
                </a:r>
                <a14:m>
                  <m:oMath xmlns:m="http://schemas.openxmlformats.org/officeDocument/2006/math">
                    <m:acc>
                      <m:accPr>
                        <m:chr m:val="̅"/>
                        <m:ctrlPr>
                          <a:rPr lang="en-US" altLang="zh-CN" sz="2000" i="1" dirty="0">
                            <a:solidFill>
                              <a:schemeClr val="tx1"/>
                            </a:solidFill>
                            <a:latin typeface="Cambria Math" panose="02040503050406030204" pitchFamily="18" charset="0"/>
                          </a:rPr>
                        </m:ctrlPr>
                      </m:accPr>
                      <m:e>
                        <m:r>
                          <a:rPr lang="en-US" altLang="zh-CN" sz="2000" i="1" dirty="0">
                            <a:solidFill>
                              <a:schemeClr val="tx1"/>
                            </a:solidFill>
                            <a:latin typeface="Cambria Math" panose="02040503050406030204" pitchFamily="18" charset="0"/>
                          </a:rPr>
                          <m:t>𝜇</m:t>
                        </m:r>
                      </m:e>
                    </m:acc>
                  </m:oMath>
                </a14:m>
                <a:r>
                  <a:rPr lang="en-US" altLang="zh-CN" sz="2000" dirty="0">
                    <a:solidFill>
                      <a:schemeClr val="tx1"/>
                    </a:solidFill>
                    <a:latin typeface="Calibri" panose="020F0502020204030204" pitchFamily="34" charset="0"/>
                  </a:rPr>
                  <a:t> is the mean of </a:t>
                </a:r>
                <a:r>
                  <a:rPr lang="en-US" altLang="zh-CN" sz="2000" dirty="0" smtClean="0">
                    <a:solidFill>
                      <a:schemeClr val="tx1"/>
                    </a:solidFill>
                    <a:latin typeface="Calibri" panose="020F0502020204030204" pitchFamily="34" charset="0"/>
                  </a:rPr>
                  <a:t>μ, σ </a:t>
                </a:r>
                <a:r>
                  <a:rPr lang="en-US" altLang="zh-CN" sz="2000" dirty="0">
                    <a:solidFill>
                      <a:schemeClr val="tx1"/>
                    </a:solidFill>
                    <a:latin typeface="Calibri" panose="020F0502020204030204" pitchFamily="34" charset="0"/>
                  </a:rPr>
                  <a:t>( μ </a:t>
                </a:r>
                <a:r>
                  <a:rPr lang="en-US" altLang="zh-CN" sz="2000" dirty="0" smtClean="0">
                    <a:solidFill>
                      <a:schemeClr val="tx1"/>
                    </a:solidFill>
                    <a:latin typeface="Calibri" panose="020F0502020204030204" pitchFamily="34" charset="0"/>
                  </a:rPr>
                  <a:t>) is the standard deviation </a:t>
                </a:r>
                <a:r>
                  <a:rPr lang="en-US" altLang="zh-CN" sz="2000" dirty="0">
                    <a:solidFill>
                      <a:schemeClr val="tx1"/>
                    </a:solidFill>
                    <a:latin typeface="Calibri" panose="020F0502020204030204" pitchFamily="34" charset="0"/>
                  </a:rPr>
                  <a:t>of </a:t>
                </a:r>
                <a:r>
                  <a:rPr lang="en-US" altLang="zh-CN" sz="2000" dirty="0" smtClean="0">
                    <a:solidFill>
                      <a:schemeClr val="tx1"/>
                    </a:solidFill>
                    <a:latin typeface="Calibri" panose="020F0502020204030204" pitchFamily="34" charset="0"/>
                  </a:rPr>
                  <a:t>μ, </a:t>
                </a:r>
                <a14:m>
                  <m:oMath xmlns:m="http://schemas.openxmlformats.org/officeDocument/2006/math">
                    <m:acc>
                      <m:accPr>
                        <m:chr m:val="̅"/>
                        <m:ctrlPr>
                          <a:rPr lang="en-US" altLang="zh-CN" sz="2000" i="1">
                            <a:solidFill>
                              <a:schemeClr val="tx1"/>
                            </a:solidFill>
                            <a:latin typeface="Cambria Math" panose="02040503050406030204" pitchFamily="18" charset="0"/>
                          </a:rPr>
                        </m:ctrlPr>
                      </m:accPr>
                      <m:e>
                        <m:r>
                          <a:rPr lang="en-US" altLang="zh-CN" sz="2000" i="1">
                            <a:solidFill>
                              <a:schemeClr val="tx1"/>
                            </a:solidFill>
                            <a:latin typeface="Cambria Math" panose="02040503050406030204" pitchFamily="18" charset="0"/>
                          </a:rPr>
                          <m:t>𝑑</m:t>
                        </m:r>
                      </m:e>
                    </m:acc>
                  </m:oMath>
                </a14:m>
                <a:r>
                  <a:rPr lang="en-US" altLang="zh-CN" sz="2000" dirty="0" smtClean="0">
                    <a:solidFill>
                      <a:schemeClr val="tx1"/>
                    </a:solidFill>
                    <a:latin typeface="Calibri" panose="020F0502020204030204" pitchFamily="34" charset="0"/>
                  </a:rPr>
                  <a:t> is </a:t>
                </a:r>
                <a:r>
                  <a:rPr lang="en-US" altLang="zh-CN" sz="2000" dirty="0">
                    <a:solidFill>
                      <a:schemeClr val="tx1"/>
                    </a:solidFill>
                    <a:latin typeface="Calibri" panose="020F0502020204030204" pitchFamily="34" charset="0"/>
                  </a:rPr>
                  <a:t>the mean </a:t>
                </a:r>
                <a:r>
                  <a:rPr lang="en-US" altLang="zh-CN" sz="2000" dirty="0" smtClean="0">
                    <a:solidFill>
                      <a:schemeClr val="tx1"/>
                    </a:solidFill>
                    <a:latin typeface="Calibri" panose="020F0502020204030204" pitchFamily="34" charset="0"/>
                  </a:rPr>
                  <a:t>of d, </a:t>
                </a:r>
                <a:r>
                  <a:rPr lang="en-US" altLang="zh-CN" sz="2000" dirty="0">
                    <a:solidFill>
                      <a:schemeClr val="tx1"/>
                    </a:solidFill>
                    <a:latin typeface="Calibri" panose="020F0502020204030204" pitchFamily="34" charset="0"/>
                  </a:rPr>
                  <a:t>s ( d ) </a:t>
                </a:r>
                <a:r>
                  <a:rPr lang="en-US" altLang="zh-CN" sz="2000" dirty="0" smtClean="0">
                    <a:solidFill>
                      <a:schemeClr val="tx1"/>
                    </a:solidFill>
                    <a:latin typeface="Calibri" panose="020F0502020204030204" pitchFamily="34" charset="0"/>
                  </a:rPr>
                  <a:t>is the standard deviation of d</a:t>
                </a:r>
              </a:p>
              <a:p>
                <a:pPr lvl="1"/>
                <a:r>
                  <a:rPr lang="en-US" altLang="zh-CN" sz="2000" dirty="0" smtClean="0">
                    <a:solidFill>
                      <a:schemeClr val="tx1"/>
                    </a:solidFill>
                    <a:latin typeface="Calibri" panose="020F0502020204030204" pitchFamily="34" charset="0"/>
                  </a:rPr>
                  <a:t>HLN: </a:t>
                </a:r>
                <a:r>
                  <a:rPr lang="pt-BR" altLang="zh-CN" sz="2000" dirty="0" smtClean="0">
                    <a:solidFill>
                      <a:schemeClr val="tx1"/>
                    </a:solidFill>
                    <a:latin typeface="Calibri" panose="020F0502020204030204" pitchFamily="34" charset="0"/>
                  </a:rPr>
                  <a:t>the number of down stream nodes that are within h edges away from </a:t>
                </a:r>
                <a:r>
                  <a:rPr lang="pt-BR" altLang="zh-CN" sz="2000" dirty="0">
                    <a:solidFill>
                      <a:schemeClr val="tx1"/>
                    </a:solidFill>
                    <a:latin typeface="Calibri" panose="020F0502020204030204" pitchFamily="34" charset="0"/>
                  </a:rPr>
                  <a:t>g</a:t>
                </a:r>
                <a:endParaRPr lang="en-US" altLang="zh-CN" sz="2000" dirty="0" smtClean="0">
                  <a:latin typeface="Calibri" panose="020F0502020204030204" pitchFamily="34"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1913329" y="1482231"/>
                <a:ext cx="6591985" cy="3777622"/>
              </a:xfrm>
              <a:blipFill rotWithShape="0">
                <a:blip r:embed="rId2"/>
                <a:stretch>
                  <a:fillRect l="-1295" t="-1290" b="-43871"/>
                </a:stretch>
              </a:blipFill>
            </p:spPr>
            <p:txBody>
              <a:bodyPr/>
              <a:lstStyle/>
              <a:p>
                <a:r>
                  <a:rPr lang="zh-CN" altLang="en-US">
                    <a:noFill/>
                  </a:rPr>
                  <a:t> </a:t>
                </a:r>
              </a:p>
            </p:txBody>
          </p:sp>
        </mc:Fallback>
      </mc:AlternateContent>
      <p:sp>
        <p:nvSpPr>
          <p:cNvPr id="4" name="右箭头 3">
            <a:hlinkClick r:id="rId3"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grpSp>
        <p:nvGrpSpPr>
          <p:cNvPr id="31" name="组合 30"/>
          <p:cNvGrpSpPr/>
          <p:nvPr/>
        </p:nvGrpSpPr>
        <p:grpSpPr>
          <a:xfrm>
            <a:off x="927683" y="3443416"/>
            <a:ext cx="7604757" cy="1294515"/>
            <a:chOff x="3635896" y="2218493"/>
            <a:chExt cx="7604757" cy="1294515"/>
          </a:xfrm>
        </p:grpSpPr>
        <mc:AlternateContent xmlns:mc="http://schemas.openxmlformats.org/markup-compatibility/2006">
          <mc:Choice xmlns:a14="http://schemas.microsoft.com/office/drawing/2010/main" Requires="a14">
            <p:sp>
              <p:nvSpPr>
                <p:cNvPr id="6" name="文本框 5"/>
                <p:cNvSpPr txBox="1"/>
                <p:nvPr/>
              </p:nvSpPr>
              <p:spPr>
                <a:xfrm>
                  <a:off x="3635896" y="2465803"/>
                  <a:ext cx="1598515" cy="338554"/>
                </a:xfrm>
                <a:prstGeom prst="rect">
                  <a:avLst/>
                </a:prstGeom>
                <a:noFill/>
              </p:spPr>
              <p:txBody>
                <a:bodyPr wrap="none" rtlCol="0">
                  <a:spAutoFit/>
                </a:bodyPr>
                <a:lstStyle/>
                <a:p>
                  <a:pPr marL="0" lvl="1"/>
                  <a:r>
                    <a:rPr lang="en-US" altLang="zh-CN" sz="1600" b="1" dirty="0">
                      <a:latin typeface="Calibri" panose="020F0502020204030204" pitchFamily="34" charset="0"/>
                    </a:rPr>
                    <a:t>HLN &gt; </a:t>
                  </a:r>
                  <a14:m>
                    <m:oMath xmlns:m="http://schemas.openxmlformats.org/officeDocument/2006/math">
                      <m:acc>
                        <m:accPr>
                          <m:chr m:val="̅"/>
                          <m:ctrlPr>
                            <a:rPr lang="en-US" altLang="zh-CN" sz="1600" b="1" i="1" dirty="0">
                              <a:latin typeface="Cambria Math" panose="02040503050406030204" pitchFamily="18" charset="0"/>
                            </a:rPr>
                          </m:ctrlPr>
                        </m:accPr>
                        <m:e>
                          <m:r>
                            <a:rPr lang="en-US" altLang="zh-CN" sz="1600" b="1" i="1" dirty="0">
                              <a:latin typeface="Cambria Math" panose="02040503050406030204" pitchFamily="18" charset="0"/>
                            </a:rPr>
                            <m:t>𝝁</m:t>
                          </m:r>
                        </m:e>
                      </m:acc>
                    </m:oMath>
                  </a14:m>
                  <a:r>
                    <a:rPr lang="en-US" altLang="zh-CN" sz="1600" b="1" dirty="0">
                      <a:latin typeface="Calibri" panose="020F0502020204030204" pitchFamily="34" charset="0"/>
                    </a:rPr>
                    <a:t> </a:t>
                  </a:r>
                  <a:r>
                    <a:rPr lang="en-US" altLang="zh-CN" sz="1600" b="1" dirty="0">
                      <a:latin typeface="Calibri" panose="020F0502020204030204" pitchFamily="34" charset="0"/>
                    </a:rPr>
                    <a:t>+ σ ( μ ) </a:t>
                  </a:r>
                  <a:endParaRPr lang="zh-CN" altLang="en-US" sz="1600" b="1" dirty="0">
                    <a:latin typeface="Calibri" panose="020F0502020204030204" pitchFamily="34"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3635896" y="2465803"/>
                  <a:ext cx="1598515" cy="338554"/>
                </a:xfrm>
                <a:prstGeom prst="rect">
                  <a:avLst/>
                </a:prstGeom>
                <a:blipFill rotWithShape="0">
                  <a:blip r:embed="rId4"/>
                  <a:stretch>
                    <a:fillRect l="-1908" t="-5357" r="-1527" b="-2142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3635896" y="2927264"/>
                  <a:ext cx="1598515" cy="338554"/>
                </a:xfrm>
                <a:prstGeom prst="rect">
                  <a:avLst/>
                </a:prstGeom>
                <a:noFill/>
              </p:spPr>
              <p:txBody>
                <a:bodyPr wrap="none" rtlCol="0">
                  <a:spAutoFit/>
                </a:bodyPr>
                <a:lstStyle/>
                <a:p>
                  <a:pPr marL="0" lvl="1"/>
                  <a:r>
                    <a:rPr lang="en-US" altLang="zh-CN" sz="1600" b="1" dirty="0">
                      <a:latin typeface="Calibri" panose="020F0502020204030204" pitchFamily="34" charset="0"/>
                    </a:rPr>
                    <a:t>HLN </a:t>
                  </a:r>
                  <a:r>
                    <a:rPr lang="en-US" altLang="zh-CN" sz="1600" b="1" dirty="0" smtClean="0">
                      <a:latin typeface="Calibri" panose="020F0502020204030204" pitchFamily="34" charset="0"/>
                    </a:rPr>
                    <a:t>&lt; </a:t>
                  </a:r>
                  <a14:m>
                    <m:oMath xmlns:m="http://schemas.openxmlformats.org/officeDocument/2006/math">
                      <m:acc>
                        <m:accPr>
                          <m:chr m:val="̅"/>
                          <m:ctrlPr>
                            <a:rPr lang="en-US" altLang="zh-CN" sz="1600" b="1" i="1" dirty="0">
                              <a:latin typeface="Cambria Math" panose="02040503050406030204" pitchFamily="18" charset="0"/>
                            </a:rPr>
                          </m:ctrlPr>
                        </m:accPr>
                        <m:e>
                          <m:r>
                            <a:rPr lang="en-US" altLang="zh-CN" sz="1600" b="1" i="1" dirty="0">
                              <a:latin typeface="Cambria Math" panose="02040503050406030204" pitchFamily="18" charset="0"/>
                            </a:rPr>
                            <m:t>𝝁</m:t>
                          </m:r>
                        </m:e>
                      </m:acc>
                    </m:oMath>
                  </a14:m>
                  <a:r>
                    <a:rPr lang="en-US" altLang="zh-CN" sz="1600" b="1" dirty="0">
                      <a:latin typeface="Calibri" panose="020F0502020204030204" pitchFamily="34" charset="0"/>
                    </a:rPr>
                    <a:t> </a:t>
                  </a:r>
                  <a:r>
                    <a:rPr lang="en-US" altLang="zh-CN" sz="1600" b="1" dirty="0">
                      <a:latin typeface="Calibri" panose="020F0502020204030204" pitchFamily="34" charset="0"/>
                    </a:rPr>
                    <a:t>+ σ ( μ ) </a:t>
                  </a:r>
                  <a:endParaRPr lang="zh-CN" altLang="en-US" sz="1600" b="1" dirty="0">
                    <a:latin typeface="Calibri" panose="020F0502020204030204" pitchFamily="34" charset="0"/>
                  </a:endParaRPr>
                </a:p>
              </p:txBody>
            </p:sp>
          </mc:Choice>
          <mc:Fallback>
            <p:sp>
              <p:nvSpPr>
                <p:cNvPr id="7" name="文本框 6"/>
                <p:cNvSpPr txBox="1">
                  <a:spLocks noRot="1" noChangeAspect="1" noMove="1" noResize="1" noEditPoints="1" noAdjustHandles="1" noChangeArrowheads="1" noChangeShapeType="1" noTextEdit="1"/>
                </p:cNvSpPr>
                <p:nvPr/>
              </p:nvSpPr>
              <p:spPr>
                <a:xfrm>
                  <a:off x="3635896" y="2927264"/>
                  <a:ext cx="1598515" cy="338554"/>
                </a:xfrm>
                <a:prstGeom prst="rect">
                  <a:avLst/>
                </a:prstGeom>
                <a:blipFill rotWithShape="0">
                  <a:blip r:embed="rId5"/>
                  <a:stretch>
                    <a:fillRect l="-1908" t="-5357" r="-1527" b="-21429"/>
                  </a:stretch>
                </a:blipFill>
              </p:spPr>
              <p:txBody>
                <a:bodyPr/>
                <a:lstStyle/>
                <a:p>
                  <a:r>
                    <a:rPr lang="zh-CN" altLang="en-US">
                      <a:noFill/>
                    </a:rPr>
                    <a:t> </a:t>
                  </a:r>
                </a:p>
              </p:txBody>
            </p:sp>
          </mc:Fallback>
        </mc:AlternateContent>
        <p:sp>
          <p:nvSpPr>
            <p:cNvPr id="8" name="左大括号 7"/>
            <p:cNvSpPr/>
            <p:nvPr/>
          </p:nvSpPr>
          <p:spPr>
            <a:xfrm>
              <a:off x="3635896" y="2650469"/>
              <a:ext cx="45719" cy="46146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latin typeface="Calibri" panose="020F0502020204030204" pitchFamily="34" charset="0"/>
              </a:endParaRPr>
            </a:p>
          </p:txBody>
        </p:sp>
        <p:sp>
          <p:nvSpPr>
            <p:cNvPr id="9" name="左大括号 8"/>
            <p:cNvSpPr/>
            <p:nvPr/>
          </p:nvSpPr>
          <p:spPr>
            <a:xfrm>
              <a:off x="5270199" y="2431859"/>
              <a:ext cx="119510" cy="68007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latin typeface="Calibri" panose="020F0502020204030204" pitchFamily="34" charset="0"/>
              </a:endParaRPr>
            </a:p>
          </p:txBody>
        </p:sp>
        <mc:AlternateContent xmlns:mc="http://schemas.openxmlformats.org/markup-compatibility/2006">
          <mc:Choice xmlns:a14="http://schemas.microsoft.com/office/drawing/2010/main" Requires="a14">
            <p:sp>
              <p:nvSpPr>
                <p:cNvPr id="10" name="文本框 9"/>
                <p:cNvSpPr txBox="1"/>
                <p:nvPr/>
              </p:nvSpPr>
              <p:spPr>
                <a:xfrm>
                  <a:off x="7602193" y="2655447"/>
                  <a:ext cx="1308371" cy="344261"/>
                </a:xfrm>
                <a:prstGeom prst="rect">
                  <a:avLst/>
                </a:prstGeom>
                <a:noFill/>
              </p:spPr>
              <p:txBody>
                <a:bodyPr wrap="none" rtlCol="0">
                  <a:spAutoFit/>
                </a:bodyPr>
                <a:lstStyle/>
                <a:p>
                  <a:r>
                    <a:rPr lang="en-US" altLang="zh-CN" sz="1600" b="1" dirty="0" smtClean="0">
                      <a:latin typeface="Calibri" panose="020F0502020204030204" pitchFamily="34" charset="0"/>
                    </a:rPr>
                    <a:t>d &gt; </a:t>
                  </a:r>
                  <a14:m>
                    <m:oMath xmlns:m="http://schemas.openxmlformats.org/officeDocument/2006/math">
                      <m:acc>
                        <m:accPr>
                          <m:chr m:val="̅"/>
                          <m:ctrlPr>
                            <a:rPr lang="en-US" altLang="zh-CN" sz="1600" b="1" i="1" smtClean="0">
                              <a:latin typeface="Cambria Math" panose="02040503050406030204" pitchFamily="18" charset="0"/>
                            </a:rPr>
                          </m:ctrlPr>
                        </m:accPr>
                        <m:e>
                          <m:r>
                            <a:rPr lang="en-US" altLang="zh-CN" sz="1600" b="1" i="1" smtClean="0">
                              <a:latin typeface="Cambria Math" panose="02040503050406030204" pitchFamily="18" charset="0"/>
                            </a:rPr>
                            <m:t>𝒅</m:t>
                          </m:r>
                        </m:e>
                      </m:acc>
                    </m:oMath>
                  </a14:m>
                  <a:r>
                    <a:rPr lang="en-US" altLang="zh-CN" sz="1600" b="1" dirty="0" smtClean="0">
                      <a:latin typeface="Calibri" panose="020F0502020204030204" pitchFamily="34" charset="0"/>
                    </a:rPr>
                    <a:t>+ </a:t>
                  </a:r>
                  <a:r>
                    <a:rPr lang="en-US" altLang="zh-CN" sz="1600" b="1" dirty="0">
                      <a:latin typeface="Calibri" panose="020F0502020204030204" pitchFamily="34" charset="0"/>
                    </a:rPr>
                    <a:t>σ </a:t>
                  </a:r>
                  <a:r>
                    <a:rPr lang="en-US" altLang="zh-CN" sz="1600" b="1" dirty="0" smtClean="0">
                      <a:latin typeface="Calibri" panose="020F0502020204030204" pitchFamily="34" charset="0"/>
                    </a:rPr>
                    <a:t>( d </a:t>
                  </a:r>
                  <a:r>
                    <a:rPr lang="en-US" altLang="zh-CN" sz="1600" b="1" dirty="0">
                      <a:latin typeface="Calibri" panose="020F0502020204030204" pitchFamily="34" charset="0"/>
                    </a:rPr>
                    <a:t>) </a:t>
                  </a:r>
                  <a:endParaRPr lang="zh-CN" altLang="en-US" sz="1600" b="1" dirty="0">
                    <a:latin typeface="Calibri" panose="020F0502020204030204" pitchFamily="34" charset="0"/>
                  </a:endParaRPr>
                </a:p>
              </p:txBody>
            </p:sp>
          </mc:Choice>
          <mc:Fallback>
            <p:sp>
              <p:nvSpPr>
                <p:cNvPr id="10" name="文本框 9"/>
                <p:cNvSpPr txBox="1">
                  <a:spLocks noRot="1" noChangeAspect="1" noMove="1" noResize="1" noEditPoints="1" noAdjustHandles="1" noChangeArrowheads="1" noChangeShapeType="1" noTextEdit="1"/>
                </p:cNvSpPr>
                <p:nvPr/>
              </p:nvSpPr>
              <p:spPr>
                <a:xfrm>
                  <a:off x="7602193" y="2655447"/>
                  <a:ext cx="1308371" cy="344261"/>
                </a:xfrm>
                <a:prstGeom prst="rect">
                  <a:avLst/>
                </a:prstGeom>
                <a:blipFill rotWithShape="0">
                  <a:blip r:embed="rId6"/>
                  <a:stretch>
                    <a:fillRect l="-2804" t="-3571" r="-1402" b="-2321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7602193" y="3124602"/>
                  <a:ext cx="1308371" cy="344261"/>
                </a:xfrm>
                <a:prstGeom prst="rect">
                  <a:avLst/>
                </a:prstGeom>
                <a:noFill/>
              </p:spPr>
              <p:txBody>
                <a:bodyPr wrap="none" rtlCol="0">
                  <a:spAutoFit/>
                </a:bodyPr>
                <a:lstStyle/>
                <a:p>
                  <a:r>
                    <a:rPr lang="en-US" altLang="zh-CN" sz="1600" b="1" dirty="0" smtClean="0">
                      <a:latin typeface="Calibri" panose="020F0502020204030204" pitchFamily="34" charset="0"/>
                    </a:rPr>
                    <a:t>d &lt; </a:t>
                  </a:r>
                  <a14:m>
                    <m:oMath xmlns:m="http://schemas.openxmlformats.org/officeDocument/2006/math">
                      <m:acc>
                        <m:accPr>
                          <m:chr m:val="̅"/>
                          <m:ctrlPr>
                            <a:rPr lang="en-US" altLang="zh-CN" sz="1600" b="1" i="1" smtClean="0">
                              <a:latin typeface="Cambria Math" panose="02040503050406030204" pitchFamily="18" charset="0"/>
                            </a:rPr>
                          </m:ctrlPr>
                        </m:accPr>
                        <m:e>
                          <m:r>
                            <a:rPr lang="en-US" altLang="zh-CN" sz="1600" b="1" i="1" smtClean="0">
                              <a:latin typeface="Cambria Math" panose="02040503050406030204" pitchFamily="18" charset="0"/>
                            </a:rPr>
                            <m:t>𝒅</m:t>
                          </m:r>
                        </m:e>
                      </m:acc>
                    </m:oMath>
                  </a14:m>
                  <a:r>
                    <a:rPr lang="en-US" altLang="zh-CN" sz="1600" b="1" dirty="0" smtClean="0">
                      <a:latin typeface="Calibri" panose="020F0502020204030204" pitchFamily="34" charset="0"/>
                    </a:rPr>
                    <a:t>+ </a:t>
                  </a:r>
                  <a:r>
                    <a:rPr lang="en-US" altLang="zh-CN" sz="1600" b="1" dirty="0">
                      <a:latin typeface="Calibri" panose="020F0502020204030204" pitchFamily="34" charset="0"/>
                    </a:rPr>
                    <a:t>σ </a:t>
                  </a:r>
                  <a:r>
                    <a:rPr lang="en-US" altLang="zh-CN" sz="1600" b="1" dirty="0" smtClean="0">
                      <a:latin typeface="Calibri" panose="020F0502020204030204" pitchFamily="34" charset="0"/>
                    </a:rPr>
                    <a:t>( d </a:t>
                  </a:r>
                  <a:r>
                    <a:rPr lang="en-US" altLang="zh-CN" sz="1600" b="1" dirty="0">
                      <a:latin typeface="Calibri" panose="020F0502020204030204" pitchFamily="34" charset="0"/>
                    </a:rPr>
                    <a:t>) </a:t>
                  </a:r>
                  <a:endParaRPr lang="zh-CN" altLang="en-US" sz="1600" b="1" dirty="0">
                    <a:latin typeface="Calibri" panose="020F0502020204030204" pitchFamily="34" charset="0"/>
                  </a:endParaRPr>
                </a:p>
              </p:txBody>
            </p:sp>
          </mc:Choice>
          <mc:Fallback>
            <p:sp>
              <p:nvSpPr>
                <p:cNvPr id="11" name="文本框 10"/>
                <p:cNvSpPr txBox="1">
                  <a:spLocks noRot="1" noChangeAspect="1" noMove="1" noResize="1" noEditPoints="1" noAdjustHandles="1" noChangeArrowheads="1" noChangeShapeType="1" noTextEdit="1"/>
                </p:cNvSpPr>
                <p:nvPr/>
              </p:nvSpPr>
              <p:spPr>
                <a:xfrm>
                  <a:off x="7602193" y="3124602"/>
                  <a:ext cx="1308371" cy="344261"/>
                </a:xfrm>
                <a:prstGeom prst="rect">
                  <a:avLst/>
                </a:prstGeom>
                <a:blipFill rotWithShape="0">
                  <a:blip r:embed="rId7"/>
                  <a:stretch>
                    <a:fillRect l="-2804" t="-3571" r="-1402" b="-23214"/>
                  </a:stretch>
                </a:blipFill>
              </p:spPr>
              <p:txBody>
                <a:bodyPr/>
                <a:lstStyle/>
                <a:p>
                  <a:r>
                    <a:rPr lang="zh-CN" altLang="en-US">
                      <a:noFill/>
                    </a:rPr>
                    <a:t> </a:t>
                  </a:r>
                </a:p>
              </p:txBody>
            </p:sp>
          </mc:Fallback>
        </mc:AlternateContent>
        <p:cxnSp>
          <p:nvCxnSpPr>
            <p:cNvPr id="15" name="直接箭头连接符 14"/>
            <p:cNvCxnSpPr>
              <a:stCxn id="10" idx="3"/>
              <a:endCxn id="18" idx="1"/>
            </p:cNvCxnSpPr>
            <p:nvPr/>
          </p:nvCxnSpPr>
          <p:spPr>
            <a:xfrm>
              <a:off x="8910564" y="2827578"/>
              <a:ext cx="843217" cy="5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p:cNvCxnSpPr>
              <a:stCxn id="11" idx="3"/>
              <a:endCxn id="20" idx="1"/>
            </p:cNvCxnSpPr>
            <p:nvPr/>
          </p:nvCxnSpPr>
          <p:spPr>
            <a:xfrm>
              <a:off x="8910564" y="3296733"/>
              <a:ext cx="843217" cy="2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矩形 17"/>
            <p:cNvSpPr/>
            <p:nvPr/>
          </p:nvSpPr>
          <p:spPr>
            <a:xfrm>
              <a:off x="9753781" y="2619571"/>
              <a:ext cx="1486872" cy="426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b="1" dirty="0" smtClean="0">
                  <a:latin typeface="Calibri" panose="020F0502020204030204" pitchFamily="34" charset="0"/>
                </a:rPr>
                <a:t>Global drivers</a:t>
              </a:r>
              <a:endParaRPr lang="zh-CN" altLang="en-US" sz="1600" b="1" dirty="0">
                <a:latin typeface="Calibri" panose="020F0502020204030204" pitchFamily="34" charset="0"/>
              </a:endParaRPr>
            </a:p>
          </p:txBody>
        </p:sp>
        <p:sp>
          <p:nvSpPr>
            <p:cNvPr id="20" name="矩形 19"/>
            <p:cNvSpPr/>
            <p:nvPr/>
          </p:nvSpPr>
          <p:spPr>
            <a:xfrm>
              <a:off x="9753781" y="3086276"/>
              <a:ext cx="1486872" cy="426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b="1" dirty="0" smtClean="0">
                  <a:latin typeface="Calibri" panose="020F0502020204030204" pitchFamily="34" charset="0"/>
                </a:rPr>
                <a:t>Local drivers</a:t>
              </a:r>
              <a:endParaRPr lang="zh-CN" altLang="en-US" sz="1600" b="1" dirty="0">
                <a:latin typeface="Calibri" panose="020F0502020204030204" pitchFamily="34" charset="0"/>
              </a:endParaRPr>
            </a:p>
          </p:txBody>
        </p:sp>
        <p:sp>
          <p:nvSpPr>
            <p:cNvPr id="26" name="矩形 25"/>
            <p:cNvSpPr/>
            <p:nvPr/>
          </p:nvSpPr>
          <p:spPr>
            <a:xfrm>
              <a:off x="5389709" y="2218493"/>
              <a:ext cx="1982296" cy="426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b="1" dirty="0" smtClean="0">
                  <a:latin typeface="Calibri" panose="020F0502020204030204" pitchFamily="34" charset="0"/>
                </a:rPr>
                <a:t>No parent nodes</a:t>
              </a:r>
              <a:endParaRPr lang="zh-CN" altLang="en-US" sz="1600" b="1" dirty="0">
                <a:latin typeface="Calibri" panose="020F0502020204030204" pitchFamily="34" charset="0"/>
              </a:endParaRPr>
            </a:p>
          </p:txBody>
        </p:sp>
        <p:sp>
          <p:nvSpPr>
            <p:cNvPr id="27" name="矩形 26"/>
            <p:cNvSpPr/>
            <p:nvPr/>
          </p:nvSpPr>
          <p:spPr>
            <a:xfrm>
              <a:off x="5413571" y="2835135"/>
              <a:ext cx="1998404" cy="426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b="1" dirty="0" smtClean="0">
                  <a:latin typeface="Calibri" panose="020F0502020204030204" pitchFamily="34" charset="0"/>
                </a:rPr>
                <a:t>Have parent nodes</a:t>
              </a:r>
              <a:endParaRPr lang="zh-CN" altLang="en-US" sz="1600" b="1" dirty="0">
                <a:latin typeface="Calibri" panose="020F0502020204030204" pitchFamily="34" charset="0"/>
              </a:endParaRPr>
            </a:p>
          </p:txBody>
        </p:sp>
        <p:sp>
          <p:nvSpPr>
            <p:cNvPr id="28" name="左大括号 27"/>
            <p:cNvSpPr/>
            <p:nvPr/>
          </p:nvSpPr>
          <p:spPr>
            <a:xfrm>
              <a:off x="7464496" y="2829891"/>
              <a:ext cx="109117" cy="46670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latin typeface="Calibri" panose="020F0502020204030204" pitchFamily="34" charset="0"/>
              </a:endParaRPr>
            </a:p>
          </p:txBody>
        </p:sp>
        <p:cxnSp>
          <p:nvCxnSpPr>
            <p:cNvPr id="30" name="肘形连接符 29"/>
            <p:cNvCxnSpPr>
              <a:stCxn id="26" idx="3"/>
              <a:endCxn id="18" idx="0"/>
            </p:cNvCxnSpPr>
            <p:nvPr/>
          </p:nvCxnSpPr>
          <p:spPr>
            <a:xfrm>
              <a:off x="7372005" y="2431859"/>
              <a:ext cx="3125212" cy="18771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92124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classification</a:t>
            </a:r>
            <a:endParaRPr lang="zh-CN" altLang="en-US" dirty="0"/>
          </a:p>
        </p:txBody>
      </p:sp>
      <p:sp>
        <p:nvSpPr>
          <p:cNvPr id="3" name="内容占位符 2"/>
          <p:cNvSpPr>
            <a:spLocks noGrp="1"/>
          </p:cNvSpPr>
          <p:nvPr>
            <p:ph idx="1"/>
          </p:nvPr>
        </p:nvSpPr>
        <p:spPr>
          <a:xfrm>
            <a:off x="1942415" y="2133599"/>
            <a:ext cx="6734041" cy="4607173"/>
          </a:xfrm>
        </p:spPr>
        <p:txBody>
          <a:bodyPr>
            <a:noAutofit/>
          </a:bodyPr>
          <a:lstStyle/>
          <a:p>
            <a:r>
              <a:rPr lang="en-US" altLang="zh-CN" sz="2800" b="1" dirty="0" smtClean="0">
                <a:solidFill>
                  <a:schemeClr val="tx1"/>
                </a:solidFill>
                <a:latin typeface="Calibri" panose="020F0502020204030204" pitchFamily="34" charset="0"/>
              </a:rPr>
              <a:t>Criterion:</a:t>
            </a:r>
          </a:p>
          <a:p>
            <a:pPr lvl="1"/>
            <a:r>
              <a:rPr lang="en-US" altLang="zh-CN" sz="2400" dirty="0" smtClean="0">
                <a:solidFill>
                  <a:schemeClr val="tx1"/>
                </a:solidFill>
                <a:latin typeface="Calibri" panose="020F0502020204030204" pitchFamily="34" charset="0"/>
              </a:rPr>
              <a:t>a </a:t>
            </a:r>
            <a:r>
              <a:rPr lang="en-US" altLang="zh-CN" sz="2400" dirty="0">
                <a:solidFill>
                  <a:schemeClr val="tx1"/>
                </a:solidFill>
                <a:latin typeface="Calibri" panose="020F0502020204030204" pitchFamily="34" charset="0"/>
              </a:rPr>
              <a:t>given clinical phenotype of interest, such as poor versus good </a:t>
            </a:r>
            <a:r>
              <a:rPr lang="en-US" altLang="zh-CN" sz="2400" dirty="0" smtClean="0">
                <a:solidFill>
                  <a:schemeClr val="tx1"/>
                </a:solidFill>
                <a:latin typeface="Calibri" panose="020F0502020204030204" pitchFamily="34" charset="0"/>
              </a:rPr>
              <a:t>outcome</a:t>
            </a:r>
          </a:p>
          <a:p>
            <a:r>
              <a:rPr lang="en-US" altLang="zh-CN" sz="2800" b="1" dirty="0" smtClean="0">
                <a:solidFill>
                  <a:schemeClr val="tx1"/>
                </a:solidFill>
                <a:latin typeface="Calibri" panose="020F0502020204030204" pitchFamily="34" charset="0"/>
              </a:rPr>
              <a:t>Number of classes:</a:t>
            </a:r>
          </a:p>
          <a:p>
            <a:pPr lvl="1"/>
            <a:r>
              <a:rPr lang="en-US" altLang="zh-CN" sz="2400" dirty="0" smtClean="0">
                <a:solidFill>
                  <a:schemeClr val="tx1"/>
                </a:solidFill>
                <a:latin typeface="Calibri" panose="020F0502020204030204" pitchFamily="34" charset="0"/>
              </a:rPr>
              <a:t>2</a:t>
            </a:r>
          </a:p>
          <a:p>
            <a:r>
              <a:rPr lang="en-US" altLang="zh-CN" sz="2800" b="1" dirty="0" smtClean="0">
                <a:solidFill>
                  <a:schemeClr val="tx1"/>
                </a:solidFill>
                <a:latin typeface="Calibri" panose="020F0502020204030204" pitchFamily="34" charset="0"/>
              </a:rPr>
              <a:t>Reason:</a:t>
            </a:r>
          </a:p>
          <a:p>
            <a:pPr lvl="1"/>
            <a:r>
              <a:rPr lang="en-US" altLang="zh-CN" sz="2400" dirty="0" smtClean="0">
                <a:solidFill>
                  <a:schemeClr val="tx1"/>
                </a:solidFill>
                <a:latin typeface="Calibri" panose="020F0502020204030204" pitchFamily="34" charset="0"/>
              </a:rPr>
              <a:t>the </a:t>
            </a:r>
            <a:r>
              <a:rPr lang="en-US" altLang="zh-CN" sz="2400" dirty="0">
                <a:solidFill>
                  <a:schemeClr val="tx1"/>
                </a:solidFill>
                <a:latin typeface="Calibri" panose="020F0502020204030204" pitchFamily="34" charset="0"/>
              </a:rPr>
              <a:t>ES’s </a:t>
            </a:r>
            <a:r>
              <a:rPr lang="en-US" altLang="zh-CN" sz="2400" dirty="0" smtClean="0">
                <a:solidFill>
                  <a:schemeClr val="tx1"/>
                </a:solidFill>
                <a:latin typeface="Calibri" panose="020F0502020204030204" pitchFamily="34" charset="0"/>
              </a:rPr>
              <a:t>would be </a:t>
            </a:r>
            <a:r>
              <a:rPr lang="en-US" altLang="zh-CN" sz="2400" dirty="0">
                <a:solidFill>
                  <a:schemeClr val="tx1"/>
                </a:solidFill>
                <a:latin typeface="Calibri" panose="020F0502020204030204" pitchFamily="34" charset="0"/>
              </a:rPr>
              <a:t>computed for each gene with respect to the two </a:t>
            </a:r>
            <a:r>
              <a:rPr lang="en-US" altLang="zh-CN" sz="2400" dirty="0" smtClean="0">
                <a:solidFill>
                  <a:schemeClr val="tx1"/>
                </a:solidFill>
                <a:latin typeface="Calibri" panose="020F0502020204030204" pitchFamily="34" charset="0"/>
              </a:rPr>
              <a:t>groups</a:t>
            </a:r>
            <a:endParaRPr lang="zh-CN" altLang="en-US" sz="2400" dirty="0">
              <a:solidFill>
                <a:schemeClr val="tx1"/>
              </a:solidFill>
              <a:latin typeface="Calibri" panose="020F0502020204030204" pitchFamily="34" charset="0"/>
            </a:endParaRPr>
          </a:p>
        </p:txBody>
      </p:sp>
      <p:sp>
        <p:nvSpPr>
          <p:cNvPr id="4" name="右箭头 3">
            <a:hlinkClick r:id="rId2"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53062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ES</a:t>
            </a:r>
            <a:endParaRPr lang="zh-CN" altLang="en-US" dirty="0"/>
          </a:p>
        </p:txBody>
      </p:sp>
      <p:sp>
        <p:nvSpPr>
          <p:cNvPr id="3" name="内容占位符 2"/>
          <p:cNvSpPr>
            <a:spLocks noGrp="1"/>
          </p:cNvSpPr>
          <p:nvPr>
            <p:ph idx="1"/>
          </p:nvPr>
        </p:nvSpPr>
        <p:spPr/>
        <p:txBody>
          <a:bodyPr>
            <a:normAutofit/>
          </a:bodyPr>
          <a:lstStyle/>
          <a:p>
            <a:r>
              <a:rPr lang="en-US" altLang="zh-CN" sz="2800" dirty="0" smtClean="0">
                <a:solidFill>
                  <a:schemeClr val="tx1"/>
                </a:solidFill>
                <a:latin typeface="Calibri" panose="020F0502020204030204" pitchFamily="34" charset="0"/>
              </a:rPr>
              <a:t>The expression score (ES) for each gene is first calculated </a:t>
            </a:r>
            <a:r>
              <a:rPr lang="en-US" altLang="zh-CN" sz="2800" dirty="0">
                <a:solidFill>
                  <a:schemeClr val="tx1"/>
                </a:solidFill>
                <a:latin typeface="Calibri" panose="020F0502020204030204" pitchFamily="34" charset="0"/>
              </a:rPr>
              <a:t>according to </a:t>
            </a:r>
            <a:r>
              <a:rPr lang="en-US" altLang="zh-CN" sz="2800" dirty="0" smtClean="0">
                <a:solidFill>
                  <a:schemeClr val="tx1"/>
                </a:solidFill>
                <a:latin typeface="Calibri" panose="020F0502020204030204" pitchFamily="34" charset="0"/>
              </a:rPr>
              <a:t>the correlation </a:t>
            </a:r>
            <a:r>
              <a:rPr lang="en-US" altLang="zh-CN" sz="2800" dirty="0">
                <a:solidFill>
                  <a:schemeClr val="tx1"/>
                </a:solidFill>
                <a:latin typeface="Calibri" panose="020F0502020204030204" pitchFamily="34" charset="0"/>
              </a:rPr>
              <a:t>of its expression with the phenotypes in comparison. </a:t>
            </a:r>
            <a:endParaRPr lang="en-US" altLang="zh-CN" sz="2800" dirty="0" smtClean="0">
              <a:solidFill>
                <a:schemeClr val="tx1"/>
              </a:solidFill>
              <a:latin typeface="Calibri" panose="020F0502020204030204" pitchFamily="34" charset="0"/>
            </a:endParaRPr>
          </a:p>
          <a:p>
            <a:r>
              <a:rPr lang="en-US" altLang="zh-CN" sz="2800" dirty="0" smtClean="0">
                <a:solidFill>
                  <a:schemeClr val="tx1"/>
                </a:solidFill>
                <a:latin typeface="Calibri" panose="020F0502020204030204" pitchFamily="34" charset="0"/>
                <a:hlinkClick r:id="rId2" action="ppaction://hlinksldjump"/>
              </a:rPr>
              <a:t>t-statistics</a:t>
            </a:r>
            <a:r>
              <a:rPr lang="en-US" altLang="zh-CN" sz="2800" dirty="0" smtClean="0">
                <a:solidFill>
                  <a:schemeClr val="tx1"/>
                </a:solidFill>
                <a:latin typeface="Calibri" panose="020F0502020204030204" pitchFamily="34" charset="0"/>
              </a:rPr>
              <a:t> are </a:t>
            </a:r>
            <a:r>
              <a:rPr lang="en-US" altLang="zh-CN" sz="2800" dirty="0">
                <a:solidFill>
                  <a:schemeClr val="tx1"/>
                </a:solidFill>
                <a:latin typeface="Calibri" panose="020F0502020204030204" pitchFamily="34" charset="0"/>
              </a:rPr>
              <a:t>used to score gene </a:t>
            </a:r>
            <a:r>
              <a:rPr lang="en-US" altLang="zh-CN" sz="2800" dirty="0" smtClean="0">
                <a:solidFill>
                  <a:schemeClr val="tx1"/>
                </a:solidFill>
                <a:latin typeface="Calibri" panose="020F0502020204030204" pitchFamily="34" charset="0"/>
              </a:rPr>
              <a:t>expression</a:t>
            </a:r>
            <a:endParaRPr lang="zh-CN" altLang="en-US" sz="2800" dirty="0">
              <a:solidFill>
                <a:schemeClr val="tx1"/>
              </a:solidFill>
              <a:latin typeface="Calibri" panose="020F0502020204030204" pitchFamily="34" charset="0"/>
            </a:endParaRPr>
          </a:p>
        </p:txBody>
      </p:sp>
      <p:sp>
        <p:nvSpPr>
          <p:cNvPr id="4" name="右箭头 3">
            <a:hlinkClick r:id="rId3"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3191222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t-statistics</a:t>
            </a:r>
            <a:endParaRPr lang="zh-CN" altLang="en-US" dirty="0"/>
          </a:p>
        </p:txBody>
      </p:sp>
      <p:sp>
        <p:nvSpPr>
          <p:cNvPr id="4" name="右箭头 3">
            <a:hlinkClick r:id="rId2"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mc:AlternateContent xmlns:mc="http://schemas.openxmlformats.org/markup-compatibility/2006">
        <mc:Choice xmlns:a14="http://schemas.microsoft.com/office/drawing/2010/main" Requires="a14">
          <p:sp>
            <p:nvSpPr>
              <p:cNvPr id="10" name="矩形 9"/>
              <p:cNvSpPr/>
              <p:nvPr/>
            </p:nvSpPr>
            <p:spPr>
              <a:xfrm>
                <a:off x="1259632" y="2204864"/>
                <a:ext cx="3058851" cy="9115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sz="2400">
                          <a:latin typeface="Cambria Math" panose="02040503050406030204" pitchFamily="18" charset="0"/>
                        </a:rPr>
                        <m:t>T</m:t>
                      </m:r>
                      <m:r>
                        <a:rPr lang="zh-CN" altLang="en-US" sz="2400">
                          <a:latin typeface="Cambria Math" panose="02040503050406030204" pitchFamily="18" charset="0"/>
                        </a:rPr>
                        <m:t>=</m:t>
                      </m:r>
                      <m:f>
                        <m:fPr>
                          <m:ctrlPr>
                            <a:rPr lang="zh-CN" altLang="en-US" sz="2400" i="1">
                              <a:latin typeface="Cambria Math" panose="02040503050406030204" pitchFamily="18" charset="0"/>
                            </a:rPr>
                          </m:ctrlPr>
                        </m:fPr>
                        <m:num>
                          <m:acc>
                            <m:accPr>
                              <m:chr m:val="̅"/>
                              <m:ctrlPr>
                                <a:rPr lang="zh-CN" altLang="en-US" sz="2400" i="1">
                                  <a:latin typeface="Cambria Math" panose="02040503050406030204" pitchFamily="18" charset="0"/>
                                </a:rPr>
                              </m:ctrlPr>
                            </m:accPr>
                            <m:e>
                              <m:r>
                                <a:rPr lang="zh-CN" altLang="en-US" sz="2400" i="1">
                                  <a:latin typeface="Cambria Math" panose="02040503050406030204" pitchFamily="18" charset="0"/>
                                </a:rPr>
                                <m:t>𝑋</m:t>
                              </m:r>
                            </m:e>
                          </m:acc>
                          <m:r>
                            <a:rPr lang="zh-CN" altLang="en-US" sz="240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𝜇</m:t>
                              </m:r>
                            </m:e>
                            <m:sub>
                              <m:r>
                                <a:rPr lang="zh-CN" altLang="en-US" sz="2400">
                                  <a:latin typeface="Cambria Math" panose="02040503050406030204" pitchFamily="18" charset="0"/>
                                </a:rPr>
                                <m:t>0</m:t>
                              </m:r>
                            </m:sub>
                          </m:sSub>
                        </m:num>
                        <m:den>
                          <m:f>
                            <m:fPr>
                              <m:type m:val="lin"/>
                              <m:ctrlPr>
                                <a:rPr lang="zh-CN" altLang="en-US" sz="2400" i="1">
                                  <a:latin typeface="Cambria Math" panose="02040503050406030204" pitchFamily="18" charset="0"/>
                                </a:rPr>
                              </m:ctrlPr>
                            </m:fPr>
                            <m:num>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𝑆</m:t>
                                  </m:r>
                                </m:e>
                                <m:sub>
                                  <m:r>
                                    <a:rPr lang="zh-CN" altLang="en-US" sz="2400" i="1">
                                      <a:latin typeface="Cambria Math" panose="02040503050406030204" pitchFamily="18" charset="0"/>
                                    </a:rPr>
                                    <m:t>𝑛</m:t>
                                  </m:r>
                                </m:sub>
                                <m:sup>
                                  <m:r>
                                    <a:rPr lang="zh-CN" altLang="en-US" sz="2400">
                                      <a:latin typeface="Cambria Math" panose="02040503050406030204" pitchFamily="18" charset="0"/>
                                    </a:rPr>
                                    <m:t>∗</m:t>
                                  </m:r>
                                </m:sup>
                              </m:sSubSup>
                            </m:num>
                            <m:den>
                              <m:rad>
                                <m:radPr>
                                  <m:degHide m:val="on"/>
                                  <m:ctrlPr>
                                    <a:rPr lang="zh-CN" altLang="en-US" sz="2400" i="1">
                                      <a:latin typeface="Cambria Math" panose="02040503050406030204" pitchFamily="18" charset="0"/>
                                    </a:rPr>
                                  </m:ctrlPr>
                                </m:radPr>
                                <m:deg/>
                                <m:e>
                                  <m:r>
                                    <a:rPr lang="zh-CN" altLang="en-US" sz="2400" i="1">
                                      <a:latin typeface="Cambria Math" panose="02040503050406030204" pitchFamily="18" charset="0"/>
                                    </a:rPr>
                                    <m:t>𝑛</m:t>
                                  </m:r>
                                </m:e>
                              </m:rad>
                            </m:den>
                          </m:f>
                        </m:den>
                      </m:f>
                      <m:r>
                        <a:rPr lang="zh-CN" altLang="en-US" sz="2400">
                          <a:latin typeface="Cambria Math" panose="02040503050406030204" pitchFamily="18" charset="0"/>
                        </a:rPr>
                        <m:t>~</m:t>
                      </m:r>
                      <m:r>
                        <m:rPr>
                          <m:sty m:val="p"/>
                        </m:rPr>
                        <a:rPr lang="zh-CN" altLang="en-US" sz="2400">
                          <a:latin typeface="Cambria Math" panose="02040503050406030204" pitchFamily="18" charset="0"/>
                        </a:rPr>
                        <m:t>t</m:t>
                      </m:r>
                      <m:r>
                        <a:rPr lang="zh-CN" altLang="en-US" sz="2400">
                          <a:latin typeface="Cambria Math" panose="02040503050406030204" pitchFamily="18" charset="0"/>
                        </a:rPr>
                        <m:t>(</m:t>
                      </m:r>
                      <m:r>
                        <m:rPr>
                          <m:sty m:val="p"/>
                        </m:rPr>
                        <a:rPr lang="zh-CN" altLang="en-US" sz="2400">
                          <a:latin typeface="Cambria Math" panose="02040503050406030204" pitchFamily="18" charset="0"/>
                        </a:rPr>
                        <m:t>n</m:t>
                      </m:r>
                      <m:r>
                        <a:rPr lang="zh-CN" altLang="en-US" sz="2400">
                          <a:latin typeface="Cambria Math" panose="02040503050406030204" pitchFamily="18" charset="0"/>
                        </a:rPr>
                        <m:t>−1</m:t>
                      </m:r>
                      <m:r>
                        <a:rPr lang="en-US" altLang="zh-CN" sz="2400" i="1">
                          <a:latin typeface="Cambria Math" panose="02040503050406030204" pitchFamily="18" charset="0"/>
                        </a:rPr>
                        <m:t>)</m:t>
                      </m:r>
                    </m:oMath>
                  </m:oMathPara>
                </a14:m>
                <a:endParaRPr lang="zh-CN" altLang="en-US" dirty="0"/>
              </a:p>
            </p:txBody>
          </p:sp>
        </mc:Choice>
        <mc:Fallback>
          <p:sp>
            <p:nvSpPr>
              <p:cNvPr id="10" name="矩形 9"/>
              <p:cNvSpPr>
                <a:spLocks noRot="1" noChangeAspect="1" noMove="1" noResize="1" noEditPoints="1" noAdjustHandles="1" noChangeArrowheads="1" noChangeShapeType="1" noTextEdit="1"/>
              </p:cNvSpPr>
              <p:nvPr/>
            </p:nvSpPr>
            <p:spPr>
              <a:xfrm>
                <a:off x="1259632" y="2204864"/>
                <a:ext cx="3058851" cy="9115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矩形 10"/>
              <p:cNvSpPr/>
              <p:nvPr/>
            </p:nvSpPr>
            <p:spPr>
              <a:xfrm>
                <a:off x="1259260" y="1441919"/>
                <a:ext cx="4388381"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CN" altLang="en-US" sz="2800">
                              <a:latin typeface="Cambria Math" panose="02040503050406030204" pitchFamily="18" charset="0"/>
                            </a:rPr>
                          </m:ctrlPr>
                        </m:sSubPr>
                        <m:e>
                          <m:r>
                            <m:rPr>
                              <m:sty m:val="p"/>
                            </m:rPr>
                            <a:rPr lang="zh-CN" altLang="en-US" sz="2800">
                              <a:latin typeface="Cambria Math" panose="02040503050406030204" pitchFamily="18" charset="0"/>
                            </a:rPr>
                            <m:t>H</m:t>
                          </m:r>
                        </m:e>
                        <m:sub>
                          <m:r>
                            <a:rPr lang="zh-CN" altLang="en-US" sz="2800" i="0">
                              <a:latin typeface="Cambria Math" panose="02040503050406030204" pitchFamily="18" charset="0"/>
                            </a:rPr>
                            <m:t>0</m:t>
                          </m:r>
                        </m:sub>
                      </m:sSub>
                      <m:r>
                        <a:rPr lang="zh-CN" altLang="en-US" sz="2800" i="0">
                          <a:latin typeface="Cambria Math" panose="02040503050406030204" pitchFamily="18" charset="0"/>
                        </a:rPr>
                        <m:t>：</m:t>
                      </m:r>
                      <m:r>
                        <m:rPr>
                          <m:sty m:val="p"/>
                        </m:rPr>
                        <a:rPr lang="zh-CN" altLang="en-US" sz="2800" i="0">
                          <a:latin typeface="Cambria Math" panose="02040503050406030204" pitchFamily="18" charset="0"/>
                        </a:rPr>
                        <m:t>μ</m:t>
                      </m:r>
                      <m:r>
                        <a:rPr lang="zh-CN" altLang="en-US" sz="2800" i="0">
                          <a:latin typeface="Cambria Math" panose="02040503050406030204" pitchFamily="18" charset="0"/>
                        </a:rPr>
                        <m:t>=</m:t>
                      </m:r>
                      <m:sSub>
                        <m:sSubPr>
                          <m:ctrlPr>
                            <a:rPr lang="zh-CN" altLang="en-US" sz="2800" i="1">
                              <a:latin typeface="Cambria Math" panose="02040503050406030204" pitchFamily="18" charset="0"/>
                            </a:rPr>
                          </m:ctrlPr>
                        </m:sSubPr>
                        <m:e>
                          <m:r>
                            <a:rPr lang="zh-CN" altLang="en-US" sz="2800" i="1">
                              <a:latin typeface="Cambria Math" panose="02040503050406030204" pitchFamily="18" charset="0"/>
                            </a:rPr>
                            <m:t>𝜇</m:t>
                          </m:r>
                        </m:e>
                        <m:sub>
                          <m:r>
                            <a:rPr lang="zh-CN" altLang="en-US" sz="2800">
                              <a:latin typeface="Cambria Math" panose="02040503050406030204" pitchFamily="18" charset="0"/>
                            </a:rPr>
                            <m:t>0</m:t>
                          </m:r>
                        </m:sub>
                      </m:sSub>
                      <m:r>
                        <a:rPr lang="zh-CN" altLang="en-US" sz="2800" i="0">
                          <a:latin typeface="Cambria Math" panose="02040503050406030204" pitchFamily="18" charset="0"/>
                        </a:rPr>
                        <m:t>↔</m:t>
                      </m:r>
                      <m:sSub>
                        <m:sSubPr>
                          <m:ctrlPr>
                            <a:rPr lang="zh-CN" altLang="en-US" sz="2800" i="1">
                              <a:latin typeface="Cambria Math" panose="02040503050406030204" pitchFamily="18" charset="0"/>
                            </a:rPr>
                          </m:ctrlPr>
                        </m:sSubPr>
                        <m:e>
                          <m:r>
                            <m:rPr>
                              <m:sty m:val="p"/>
                            </m:rPr>
                            <a:rPr lang="zh-CN" altLang="en-US" sz="2800" i="0">
                              <a:latin typeface="Cambria Math" panose="02040503050406030204" pitchFamily="18" charset="0"/>
                            </a:rPr>
                            <m:t>H</m:t>
                          </m:r>
                        </m:e>
                        <m:sub>
                          <m:r>
                            <a:rPr lang="zh-CN" altLang="en-US" sz="2800" i="0">
                              <a:latin typeface="Cambria Math" panose="02040503050406030204" pitchFamily="18" charset="0"/>
                            </a:rPr>
                            <m:t>1</m:t>
                          </m:r>
                        </m:sub>
                      </m:sSub>
                      <m:r>
                        <a:rPr lang="zh-CN" altLang="en-US" sz="2800" i="0">
                          <a:latin typeface="Cambria Math" panose="02040503050406030204" pitchFamily="18" charset="0"/>
                        </a:rPr>
                        <m:t>：</m:t>
                      </m:r>
                      <m:r>
                        <m:rPr>
                          <m:sty m:val="p"/>
                        </m:rPr>
                        <a:rPr lang="zh-CN" altLang="en-US" sz="2800" i="0">
                          <a:latin typeface="Cambria Math" panose="02040503050406030204" pitchFamily="18" charset="0"/>
                        </a:rPr>
                        <m:t>μ</m:t>
                      </m:r>
                      <m:r>
                        <a:rPr lang="zh-CN" altLang="en-US" sz="2800" i="0">
                          <a:latin typeface="Cambria Math" panose="02040503050406030204" pitchFamily="18" charset="0"/>
                        </a:rPr>
                        <m:t>≠</m:t>
                      </m:r>
                      <m:sSub>
                        <m:sSubPr>
                          <m:ctrlPr>
                            <a:rPr lang="zh-CN" altLang="en-US" sz="2800" i="1">
                              <a:latin typeface="Cambria Math" panose="02040503050406030204" pitchFamily="18" charset="0"/>
                            </a:rPr>
                          </m:ctrlPr>
                        </m:sSubPr>
                        <m:e>
                          <m:r>
                            <a:rPr lang="zh-CN" altLang="en-US" sz="2800" i="1">
                              <a:latin typeface="Cambria Math" panose="02040503050406030204" pitchFamily="18" charset="0"/>
                            </a:rPr>
                            <m:t>𝜇</m:t>
                          </m:r>
                        </m:e>
                        <m:sub>
                          <m:r>
                            <a:rPr lang="zh-CN" altLang="en-US" sz="2800">
                              <a:latin typeface="Cambria Math" panose="02040503050406030204" pitchFamily="18" charset="0"/>
                            </a:rPr>
                            <m:t>0</m:t>
                          </m:r>
                        </m:sub>
                      </m:sSub>
                    </m:oMath>
                  </m:oMathPara>
                </a14:m>
                <a:endParaRPr lang="zh-CN" altLang="en-US" dirty="0"/>
              </a:p>
            </p:txBody>
          </p:sp>
        </mc:Choice>
        <mc:Fallback>
          <p:sp>
            <p:nvSpPr>
              <p:cNvPr id="11" name="矩形 10"/>
              <p:cNvSpPr>
                <a:spLocks noRot="1" noChangeAspect="1" noMove="1" noResize="1" noEditPoints="1" noAdjustHandles="1" noChangeArrowheads="1" noChangeShapeType="1" noTextEdit="1"/>
              </p:cNvSpPr>
              <p:nvPr/>
            </p:nvSpPr>
            <p:spPr>
              <a:xfrm>
                <a:off x="1259260" y="1441919"/>
                <a:ext cx="4388381" cy="523220"/>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矩形 11"/>
              <p:cNvSpPr/>
              <p:nvPr/>
            </p:nvSpPr>
            <p:spPr>
              <a:xfrm>
                <a:off x="1319914" y="3388244"/>
                <a:ext cx="6348430" cy="1235788"/>
              </a:xfrm>
              <a:prstGeom prst="rect">
                <a:avLst/>
              </a:prstGeom>
            </p:spPr>
            <p:txBody>
              <a:bodyPr wrap="square">
                <a:spAutoFit/>
              </a:bodyPr>
              <a:lstStyle/>
              <a:p>
                <a:r>
                  <a:rPr lang="en-US" altLang="zh-CN" sz="2400" dirty="0" smtClean="0">
                    <a:solidFill>
                      <a:schemeClr val="tx1"/>
                    </a:solidFill>
                    <a:latin typeface="Calibri" panose="020F0502020204030204" pitchFamily="34" charset="0"/>
                    <a:cs typeface="Times New Roman" panose="02020603050405020304" pitchFamily="18" charset="0"/>
                  </a:rPr>
                  <a:t>Where </a:t>
                </a:r>
                <a14:m>
                  <m:oMath xmlns:m="http://schemas.openxmlformats.org/officeDocument/2006/math">
                    <m:acc>
                      <m:accPr>
                        <m:chr m:val="̅"/>
                        <m:ctrlPr>
                          <a:rPr lang="zh-CN" altLang="zh-CN" sz="2400" i="1">
                            <a:solidFill>
                              <a:schemeClr val="tx1"/>
                            </a:solidFill>
                            <a:effectLst/>
                            <a:latin typeface="Cambria Math" panose="02040503050406030204" pitchFamily="18" charset="0"/>
                            <a:ea typeface="Cambria Math" panose="02040503050406030204" pitchFamily="18" charset="0"/>
                          </a:rPr>
                        </m:ctrlPr>
                      </m:accPr>
                      <m:e>
                        <m:r>
                          <a:rPr lang="en-US" altLang="zh-CN" sz="2400" i="1">
                            <a:solidFill>
                              <a:schemeClr val="tx1"/>
                            </a:solidFill>
                            <a:latin typeface="Cambria Math" panose="02040503050406030204" pitchFamily="18" charset="0"/>
                            <a:cs typeface="Times New Roman" panose="02020603050405020304" pitchFamily="18" charset="0"/>
                          </a:rPr>
                          <m:t>𝑋</m:t>
                        </m:r>
                      </m:e>
                    </m:acc>
                  </m:oMath>
                </a14:m>
                <a:r>
                  <a:rPr lang="en-US" altLang="zh-CN" sz="2400" dirty="0" smtClean="0">
                    <a:solidFill>
                      <a:schemeClr val="tx1"/>
                    </a:solidFill>
                    <a:latin typeface="Calibri" panose="020F0502020204030204" pitchFamily="34" charset="0"/>
                    <a:cs typeface="Times New Roman" panose="02020603050405020304" pitchFamily="18" charset="0"/>
                  </a:rPr>
                  <a:t> is the sample means of the data</a:t>
                </a:r>
                <a:r>
                  <a:rPr lang="en-US" altLang="zh-CN" sz="2400" dirty="0">
                    <a:solidFill>
                      <a:schemeClr val="tx1"/>
                    </a:solidFill>
                    <a:latin typeface="Calibri" panose="020F0502020204030204" pitchFamily="34" charset="0"/>
                    <a:cs typeface="Times New Roman" panose="02020603050405020304" pitchFamily="18" charset="0"/>
                  </a:rPr>
                  <a:t>,</a:t>
                </a:r>
                <a:r>
                  <a:rPr lang="en-US" altLang="zh-CN" sz="2400" dirty="0" smtClean="0">
                    <a:solidFill>
                      <a:schemeClr val="tx1"/>
                    </a:solidFill>
                    <a:latin typeface="Calibri" panose="020F0502020204030204" pitchFamily="34" charset="0"/>
                    <a:cs typeface="Times New Roman" panose="02020603050405020304" pitchFamily="18" charset="0"/>
                  </a:rPr>
                  <a:t> </a:t>
                </a:r>
                <a14:m>
                  <m:oMath xmlns:m="http://schemas.openxmlformats.org/officeDocument/2006/math">
                    <m:sSup>
                      <m:sSupPr>
                        <m:ctrlPr>
                          <a:rPr lang="zh-CN" altLang="zh-CN" sz="2400" i="1">
                            <a:solidFill>
                              <a:schemeClr val="tx1"/>
                            </a:solidFill>
                            <a:effectLst/>
                            <a:latin typeface="Cambria Math" panose="02040503050406030204" pitchFamily="18" charset="0"/>
                            <a:ea typeface="Cambria Math" panose="02040503050406030204" pitchFamily="18" charset="0"/>
                          </a:rPr>
                        </m:ctrlPr>
                      </m:sSupPr>
                      <m:e>
                        <m:sSubSup>
                          <m:sSubSupPr>
                            <m:ctrlPr>
                              <a:rPr lang="zh-CN" altLang="zh-CN" sz="2400" i="1">
                                <a:solidFill>
                                  <a:schemeClr val="tx1"/>
                                </a:solidFill>
                                <a:effectLst/>
                                <a:latin typeface="Cambria Math" panose="02040503050406030204" pitchFamily="18" charset="0"/>
                                <a:ea typeface="Cambria Math" panose="02040503050406030204" pitchFamily="18" charset="0"/>
                              </a:rPr>
                            </m:ctrlPr>
                          </m:sSubSupPr>
                          <m:e>
                            <m:r>
                              <a:rPr lang="en-US" altLang="zh-CN" sz="2400" i="1">
                                <a:solidFill>
                                  <a:schemeClr val="tx1"/>
                                </a:solidFill>
                                <a:latin typeface="Cambria Math" panose="02040503050406030204" pitchFamily="18" charset="0"/>
                                <a:cs typeface="Times New Roman" panose="02020603050405020304" pitchFamily="18" charset="0"/>
                              </a:rPr>
                              <m:t>𝑆</m:t>
                            </m:r>
                          </m:e>
                          <m:sub>
                            <m:r>
                              <a:rPr lang="en-US" altLang="zh-CN" sz="2400" i="1">
                                <a:solidFill>
                                  <a:schemeClr val="tx1"/>
                                </a:solidFill>
                                <a:latin typeface="Cambria Math" panose="02040503050406030204" pitchFamily="18" charset="0"/>
                                <a:cs typeface="Times New Roman" panose="02020603050405020304" pitchFamily="18" charset="0"/>
                              </a:rPr>
                              <m:t>𝑛</m:t>
                            </m:r>
                          </m:sub>
                          <m:sup>
                            <m:r>
                              <a:rPr lang="en-US" altLang="zh-CN" sz="2400" i="1">
                                <a:solidFill>
                                  <a:schemeClr val="tx1"/>
                                </a:solidFill>
                                <a:latin typeface="Cambria Math" panose="02040503050406030204" pitchFamily="18" charset="0"/>
                                <a:cs typeface="Times New Roman" panose="02020603050405020304" pitchFamily="18" charset="0"/>
                              </a:rPr>
                              <m:t>∗</m:t>
                            </m:r>
                          </m:sup>
                        </m:sSubSup>
                      </m:e>
                      <m:sup>
                        <m:r>
                          <a:rPr lang="en-US" altLang="zh-CN" sz="2400" i="1">
                            <a:solidFill>
                              <a:schemeClr val="tx1"/>
                            </a:solidFill>
                            <a:latin typeface="Cambria Math" panose="02040503050406030204" pitchFamily="18" charset="0"/>
                            <a:cs typeface="Times New Roman" panose="02020603050405020304" pitchFamily="18" charset="0"/>
                          </a:rPr>
                          <m:t>2</m:t>
                        </m:r>
                      </m:sup>
                    </m:sSup>
                  </m:oMath>
                </a14:m>
                <a:r>
                  <a:rPr lang="en-US" altLang="zh-CN" sz="2400" dirty="0" smtClean="0">
                    <a:solidFill>
                      <a:schemeClr val="tx1"/>
                    </a:solidFill>
                    <a:latin typeface="Calibri" panose="020F0502020204030204" pitchFamily="34" charset="0"/>
                    <a:cs typeface="Times New Roman" panose="02020603050405020304" pitchFamily="18" charset="0"/>
                  </a:rPr>
                  <a:t> is the </a:t>
                </a:r>
                <a:r>
                  <a:rPr lang="en-US" altLang="zh-CN" sz="2400" dirty="0" smtClean="0">
                    <a:solidFill>
                      <a:schemeClr val="tx1"/>
                    </a:solidFill>
                    <a:latin typeface="Calibri" panose="020F0502020204030204" pitchFamily="34" charset="0"/>
                  </a:rPr>
                  <a:t>modified sample variance, </a:t>
                </a:r>
                <a14:m>
                  <m:oMath xmlns:m="http://schemas.openxmlformats.org/officeDocument/2006/math">
                    <m:r>
                      <a:rPr lang="en-US" altLang="zh-CN" sz="2400" i="1">
                        <a:solidFill>
                          <a:schemeClr val="tx1"/>
                        </a:solidFill>
                        <a:latin typeface="Cambria Math" panose="02040503050406030204" pitchFamily="18" charset="0"/>
                        <a:cs typeface="Times New Roman" panose="02020603050405020304" pitchFamily="18" charset="0"/>
                      </a:rPr>
                      <m:t>𝑛</m:t>
                    </m:r>
                  </m:oMath>
                </a14:m>
                <a:r>
                  <a:rPr lang="en-US" altLang="zh-CN" sz="2400" dirty="0" smtClean="0">
                    <a:solidFill>
                      <a:schemeClr val="tx1"/>
                    </a:solidFill>
                    <a:latin typeface="Calibri" panose="020F0502020204030204" pitchFamily="34" charset="0"/>
                    <a:cs typeface="Times New Roman" panose="02020603050405020304" pitchFamily="18" charset="0"/>
                  </a:rPr>
                  <a:t> is the size of the sample.</a:t>
                </a:r>
                <a:endParaRPr lang="zh-CN" altLang="en-US" sz="2400" dirty="0">
                  <a:solidFill>
                    <a:schemeClr val="tx1"/>
                  </a:solidFill>
                  <a:latin typeface="Calibri" panose="020F0502020204030204" pitchFamily="34" charset="0"/>
                </a:endParaRPr>
              </a:p>
            </p:txBody>
          </p:sp>
        </mc:Choice>
        <mc:Fallback>
          <p:sp>
            <p:nvSpPr>
              <p:cNvPr id="12" name="矩形 11"/>
              <p:cNvSpPr>
                <a:spLocks noRot="1" noChangeAspect="1" noMove="1" noResize="1" noEditPoints="1" noAdjustHandles="1" noChangeArrowheads="1" noChangeShapeType="1" noTextEdit="1"/>
              </p:cNvSpPr>
              <p:nvPr/>
            </p:nvSpPr>
            <p:spPr>
              <a:xfrm>
                <a:off x="1319914" y="3388244"/>
                <a:ext cx="6348430" cy="1235788"/>
              </a:xfrm>
              <a:prstGeom prst="rect">
                <a:avLst/>
              </a:prstGeom>
              <a:blipFill rotWithShape="0">
                <a:blip r:embed="rId5"/>
                <a:stretch>
                  <a:fillRect l="-1537" t="-985" r="-865" b="-103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62560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NS</a:t>
            </a:r>
            <a:endParaRPr lang="zh-CN" altLang="en-US" dirty="0"/>
          </a:p>
        </p:txBody>
      </p:sp>
      <p:sp>
        <p:nvSpPr>
          <p:cNvPr id="3" name="内容占位符 2"/>
          <p:cNvSpPr>
            <a:spLocks noGrp="1"/>
          </p:cNvSpPr>
          <p:nvPr>
            <p:ph idx="1"/>
          </p:nvPr>
        </p:nvSpPr>
        <p:spPr/>
        <p:txBody>
          <a:bodyPr>
            <a:normAutofit/>
          </a:bodyPr>
          <a:lstStyle/>
          <a:p>
            <a:r>
              <a:rPr lang="en-US" altLang="zh-CN" sz="2400" dirty="0" smtClean="0">
                <a:solidFill>
                  <a:schemeClr val="tx1"/>
                </a:solidFill>
                <a:latin typeface="Calibri" panose="020F0502020204030204" pitchFamily="34" charset="0"/>
              </a:rPr>
              <a:t>The </a:t>
            </a:r>
            <a:r>
              <a:rPr lang="en-US" altLang="zh-CN" sz="2400" dirty="0">
                <a:solidFill>
                  <a:schemeClr val="tx1"/>
                </a:solidFill>
                <a:latin typeface="Calibri" panose="020F0502020204030204" pitchFamily="34" charset="0"/>
              </a:rPr>
              <a:t>ES’s were then subjected to a </a:t>
            </a:r>
            <a:r>
              <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rPr>
              <a:t>smoothing procedure</a:t>
            </a:r>
            <a:r>
              <a:rPr lang="en-US" altLang="zh-CN" sz="2400" dirty="0">
                <a:solidFill>
                  <a:schemeClr val="tx1"/>
                </a:solidFill>
                <a:latin typeface="Calibri" panose="020F0502020204030204" pitchFamily="34" charset="0"/>
              </a:rPr>
              <a:t> in which neighborhood data points are incorporated in </a:t>
            </a:r>
            <a:r>
              <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rPr>
              <a:t>de-noising</a:t>
            </a:r>
            <a:r>
              <a:rPr lang="en-US" altLang="zh-CN" sz="2400" dirty="0">
                <a:solidFill>
                  <a:schemeClr val="tx1"/>
                </a:solidFill>
                <a:latin typeface="Calibri" panose="020F0502020204030204" pitchFamily="34" charset="0"/>
              </a:rPr>
              <a:t> the point of interest.  In our algorithm, we used a </a:t>
            </a:r>
            <a:r>
              <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rPr>
              <a:t>wavelet transform</a:t>
            </a:r>
            <a:r>
              <a:rPr lang="en-US" altLang="zh-CN" sz="2400" dirty="0">
                <a:solidFill>
                  <a:schemeClr val="tx1"/>
                </a:solidFill>
                <a:latin typeface="Calibri" panose="020F0502020204030204" pitchFamily="34" charset="0"/>
              </a:rPr>
              <a:t> to obtain the NS’s.</a:t>
            </a:r>
            <a:endParaRPr lang="en-US" altLang="zh-CN" sz="240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106271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NS</a:t>
            </a:r>
            <a:endParaRPr lang="zh-CN" altLang="en-US" dirty="0"/>
          </a:p>
        </p:txBody>
      </p:sp>
      <p:sp>
        <p:nvSpPr>
          <p:cNvPr id="3" name="内容占位符 2"/>
          <p:cNvSpPr>
            <a:spLocks noGrp="1"/>
          </p:cNvSpPr>
          <p:nvPr>
            <p:ph idx="1"/>
          </p:nvPr>
        </p:nvSpPr>
        <p:spPr/>
        <p:txBody>
          <a:bodyPr>
            <a:normAutofit/>
          </a:bodyPr>
          <a:lstStyle/>
          <a:p>
            <a:r>
              <a:rPr lang="en-US" altLang="zh-CN" sz="2400" dirty="0">
                <a:solidFill>
                  <a:schemeClr val="tx1"/>
                </a:solidFill>
                <a:latin typeface="Calibri" panose="020F0502020204030204" pitchFamily="34" charset="0"/>
              </a:rPr>
              <a:t>Wavelet transform:</a:t>
            </a:r>
          </a:p>
          <a:p>
            <a:pPr lvl="1"/>
            <a:r>
              <a:rPr lang="en-US" altLang="zh-CN" sz="2000" dirty="0">
                <a:solidFill>
                  <a:schemeClr val="tx1"/>
                </a:solidFill>
                <a:latin typeface="Calibri" panose="020F0502020204030204" pitchFamily="34" charset="0"/>
              </a:rPr>
              <a:t>The wavelet transform is a sophisticated </a:t>
            </a:r>
            <a:r>
              <a:rPr lang="en-US" altLang="zh-CN" sz="2000" b="1" u="sng" dirty="0">
                <a:solidFill>
                  <a:schemeClr val="tx1"/>
                </a:solidFill>
                <a:effectLst>
                  <a:outerShdw blurRad="38100" dist="38100" dir="2700000" algn="tl">
                    <a:srgbClr val="000000">
                      <a:alpha val="43137"/>
                    </a:srgbClr>
                  </a:outerShdw>
                </a:effectLst>
                <a:latin typeface="Calibri" panose="020F0502020204030204" pitchFamily="34" charset="0"/>
              </a:rPr>
              <a:t>filtering</a:t>
            </a:r>
            <a:r>
              <a:rPr lang="en-US" altLang="zh-CN" sz="2000" dirty="0">
                <a:solidFill>
                  <a:schemeClr val="tx1"/>
                </a:solidFill>
                <a:latin typeface="Calibri" panose="020F0502020204030204" pitchFamily="34" charset="0"/>
              </a:rPr>
              <a:t> or </a:t>
            </a:r>
            <a:r>
              <a:rPr lang="en-US" altLang="zh-CN" sz="2000" b="1" u="sng" dirty="0">
                <a:solidFill>
                  <a:schemeClr val="tx1"/>
                </a:solidFill>
                <a:effectLst>
                  <a:outerShdw blurRad="38100" dist="38100" dir="2700000" algn="tl">
                    <a:srgbClr val="000000">
                      <a:alpha val="43137"/>
                    </a:srgbClr>
                  </a:outerShdw>
                </a:effectLst>
                <a:latin typeface="Calibri" panose="020F0502020204030204" pitchFamily="34" charset="0"/>
              </a:rPr>
              <a:t>smoothing</a:t>
            </a:r>
            <a:r>
              <a:rPr lang="en-US" altLang="zh-CN" sz="2000" dirty="0">
                <a:solidFill>
                  <a:schemeClr val="tx1"/>
                </a:solidFill>
                <a:latin typeface="Calibri" panose="020F0502020204030204" pitchFamily="34" charset="0"/>
              </a:rPr>
              <a:t> technique.</a:t>
            </a:r>
          </a:p>
          <a:p>
            <a:pPr lvl="1"/>
            <a:r>
              <a:rPr lang="en-US" altLang="zh-CN" sz="2000" dirty="0">
                <a:solidFill>
                  <a:schemeClr val="tx1"/>
                </a:solidFill>
                <a:latin typeface="Calibri" panose="020F0502020204030204" pitchFamily="34" charset="0"/>
              </a:rPr>
              <a:t>It has the superior ability to accurately deconstruct and reconstruct finite, non-periodic and/or non-stationary signals.</a:t>
            </a:r>
          </a:p>
          <a:p>
            <a:pPr lvl="1"/>
            <a:r>
              <a:rPr lang="en-US" altLang="zh-CN" sz="2000" dirty="0">
                <a:solidFill>
                  <a:schemeClr val="tx1"/>
                </a:solidFill>
                <a:latin typeface="Calibri" panose="020F0502020204030204" pitchFamily="34" charset="0"/>
              </a:rPr>
              <a:t>Different from traditional filtering techniques (e.g. Fourier transform) which are defined on the time space, wavelet transform is defined on the </a:t>
            </a:r>
            <a:r>
              <a:rPr lang="en-US" altLang="zh-CN" sz="2000" b="1" u="sng" dirty="0">
                <a:solidFill>
                  <a:schemeClr val="tx1"/>
                </a:solidFill>
                <a:effectLst>
                  <a:outerShdw blurRad="38100" dist="38100" dir="2700000" algn="tl">
                    <a:srgbClr val="000000">
                      <a:alpha val="43137"/>
                    </a:srgbClr>
                  </a:outerShdw>
                </a:effectLst>
                <a:latin typeface="Calibri" panose="020F0502020204030204" pitchFamily="34" charset="0"/>
              </a:rPr>
              <a:t>time-scale space</a:t>
            </a:r>
            <a:r>
              <a:rPr lang="en-US" altLang="zh-CN" sz="2000" dirty="0">
                <a:solidFill>
                  <a:schemeClr val="tx1"/>
                </a:solidFill>
                <a:latin typeface="Calibri" panose="020F0502020204030204" pitchFamily="34" charset="0"/>
              </a:rPr>
              <a:t>.</a:t>
            </a:r>
          </a:p>
          <a:p>
            <a:endParaRPr lang="zh-CN" altLang="en-US" dirty="0"/>
          </a:p>
        </p:txBody>
      </p:sp>
    </p:spTree>
    <p:extLst>
      <p:ext uri="{BB962C8B-B14F-4D97-AF65-F5344CB8AC3E}">
        <p14:creationId xmlns:p14="http://schemas.microsoft.com/office/powerpoint/2010/main" val="1201206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NS</a:t>
            </a:r>
            <a:endParaRPr lang="zh-CN" altLang="en-US" dirty="0"/>
          </a:p>
        </p:txBody>
      </p:sp>
      <p:sp>
        <p:nvSpPr>
          <p:cNvPr id="3" name="内容占位符 2"/>
          <p:cNvSpPr>
            <a:spLocks noGrp="1"/>
          </p:cNvSpPr>
          <p:nvPr>
            <p:ph idx="1"/>
          </p:nvPr>
        </p:nvSpPr>
        <p:spPr>
          <a:xfrm>
            <a:off x="1043608" y="1403886"/>
            <a:ext cx="6591985" cy="3777622"/>
          </a:xfrm>
        </p:spPr>
        <p:txBody>
          <a:bodyPr>
            <a:noAutofit/>
          </a:bodyPr>
          <a:lstStyle/>
          <a:p>
            <a:r>
              <a:rPr lang="en-US" altLang="zh-CN" sz="2800" dirty="0" smtClean="0">
                <a:solidFill>
                  <a:schemeClr val="tx1"/>
                </a:solidFill>
                <a:latin typeface="Calibri" panose="020F0502020204030204" pitchFamily="34" charset="0"/>
              </a:rPr>
              <a:t>Wavelet transform:</a:t>
            </a:r>
          </a:p>
          <a:p>
            <a:endParaRPr lang="en-US" altLang="zh-CN" sz="2000" dirty="0">
              <a:solidFill>
                <a:schemeClr val="tx1"/>
              </a:solidFill>
              <a:latin typeface="Calibri" panose="020F0502020204030204" pitchFamily="34" charset="0"/>
            </a:endParaRPr>
          </a:p>
          <a:p>
            <a:pPr marL="0" indent="0">
              <a:buNone/>
            </a:pPr>
            <a:r>
              <a:rPr lang="en-US" altLang="zh-CN" sz="2800" dirty="0">
                <a:solidFill>
                  <a:schemeClr val="tx1"/>
                </a:solidFill>
                <a:latin typeface="Calibri" panose="020F0502020204030204" pitchFamily="34" charset="0"/>
              </a:rPr>
              <a:t>w</a:t>
            </a:r>
            <a:r>
              <a:rPr lang="en-US" altLang="zh-CN" sz="2800" dirty="0" smtClean="0">
                <a:solidFill>
                  <a:schemeClr val="tx1"/>
                </a:solidFill>
                <a:latin typeface="Calibri" panose="020F0502020204030204" pitchFamily="34" charset="0"/>
              </a:rPr>
              <a:t>here</a:t>
            </a:r>
            <a:r>
              <a:rPr lang="en-US" altLang="zh-CN" sz="2000" dirty="0" smtClean="0">
                <a:solidFill>
                  <a:schemeClr val="tx1"/>
                </a:solidFill>
                <a:latin typeface="Calibri" panose="020F0502020204030204" pitchFamily="34" charset="0"/>
              </a:rPr>
              <a:t>           </a:t>
            </a:r>
            <a:r>
              <a:rPr lang="en-US" altLang="zh-CN" sz="2800" dirty="0" smtClean="0">
                <a:solidFill>
                  <a:schemeClr val="tx1"/>
                </a:solidFill>
                <a:latin typeface="Calibri" panose="020F0502020204030204" pitchFamily="34" charset="0"/>
              </a:rPr>
              <a:t>is </a:t>
            </a:r>
            <a:r>
              <a:rPr lang="en-US" altLang="zh-CN" sz="2800" dirty="0">
                <a:solidFill>
                  <a:schemeClr val="tx1"/>
                </a:solidFill>
                <a:latin typeface="Calibri" panose="020F0502020204030204" pitchFamily="34" charset="0"/>
              </a:rPr>
              <a:t>a given input </a:t>
            </a:r>
            <a:r>
              <a:rPr lang="en-US" altLang="zh-CN" sz="2800" dirty="0" smtClean="0">
                <a:solidFill>
                  <a:schemeClr val="tx1"/>
                </a:solidFill>
                <a:latin typeface="Calibri" panose="020F0502020204030204" pitchFamily="34" charset="0"/>
              </a:rPr>
              <a:t>signal</a:t>
            </a:r>
          </a:p>
          <a:p>
            <a:pPr marL="0" indent="0">
              <a:buNone/>
            </a:pPr>
            <a:endParaRPr lang="en-US" altLang="zh-CN" sz="2800" dirty="0">
              <a:solidFill>
                <a:schemeClr val="tx1"/>
              </a:solidFill>
              <a:latin typeface="Calibri" panose="020F0502020204030204" pitchFamily="34" charset="0"/>
            </a:endParaRPr>
          </a:p>
          <a:p>
            <a:pPr marL="0" indent="0">
              <a:buNone/>
            </a:pPr>
            <a:r>
              <a:rPr lang="en-US" altLang="zh-CN" sz="2800" dirty="0" smtClean="0">
                <a:solidFill>
                  <a:schemeClr val="tx1"/>
                </a:solidFill>
                <a:latin typeface="Calibri" panose="020F0502020204030204" pitchFamily="34" charset="0"/>
              </a:rPr>
              <a:t>                  is </a:t>
            </a:r>
            <a:r>
              <a:rPr lang="en-US" altLang="zh-CN" sz="2800" dirty="0">
                <a:solidFill>
                  <a:schemeClr val="tx1"/>
                </a:solidFill>
                <a:latin typeface="Calibri" panose="020F0502020204030204" pitchFamily="34" charset="0"/>
              </a:rPr>
              <a:t>a wavelet function at scale </a:t>
            </a:r>
            <a:r>
              <a:rPr lang="en-US" altLang="zh-CN" sz="2800" i="1" dirty="0">
                <a:solidFill>
                  <a:schemeClr val="tx1"/>
                </a:solidFill>
                <a:latin typeface="Calibri" panose="020F0502020204030204" pitchFamily="34" charset="0"/>
              </a:rPr>
              <a:t>a</a:t>
            </a:r>
            <a:r>
              <a:rPr lang="en-US" altLang="zh-CN" sz="2800" dirty="0">
                <a:solidFill>
                  <a:schemeClr val="tx1"/>
                </a:solidFill>
                <a:latin typeface="Calibri" panose="020F0502020204030204" pitchFamily="34" charset="0"/>
              </a:rPr>
              <a:t> and position </a:t>
            </a:r>
            <a:r>
              <a:rPr lang="en-US" altLang="zh-CN" sz="2800" i="1" dirty="0">
                <a:solidFill>
                  <a:schemeClr val="tx1"/>
                </a:solidFill>
                <a:latin typeface="Calibri" panose="020F0502020204030204" pitchFamily="34" charset="0"/>
              </a:rPr>
              <a:t>s</a:t>
            </a:r>
            <a:r>
              <a:rPr lang="en-US" altLang="zh-CN" sz="2800" dirty="0" smtClean="0">
                <a:solidFill>
                  <a:schemeClr val="tx1"/>
                </a:solidFill>
                <a:latin typeface="Calibri" panose="020F0502020204030204" pitchFamily="34" charset="0"/>
              </a:rPr>
              <a:t>.</a:t>
            </a:r>
          </a:p>
          <a:p>
            <a:pPr marL="0" indent="0">
              <a:buNone/>
            </a:pPr>
            <a:r>
              <a:rPr lang="en-US" altLang="zh-CN" sz="2800" dirty="0" smtClean="0">
                <a:solidFill>
                  <a:schemeClr val="tx1"/>
                </a:solidFill>
                <a:latin typeface="Calibri" panose="020F0502020204030204" pitchFamily="34" charset="0"/>
              </a:rPr>
              <a:t>The signal         </a:t>
            </a:r>
            <a:r>
              <a:rPr lang="en-US" altLang="zh-CN" sz="2800" dirty="0">
                <a:solidFill>
                  <a:schemeClr val="tx1"/>
                </a:solidFill>
                <a:latin typeface="Calibri" panose="020F0502020204030204" pitchFamily="34" charset="0"/>
              </a:rPr>
              <a:t>can then be reconstructed again from inverse wavelet transform</a:t>
            </a:r>
            <a:r>
              <a:rPr lang="en-US" altLang="zh-CN" sz="2800" dirty="0" smtClean="0">
                <a:solidFill>
                  <a:schemeClr val="tx1"/>
                </a:solidFill>
                <a:latin typeface="Calibri" panose="020F0502020204030204" pitchFamily="34" charset="0"/>
              </a:rPr>
              <a:t>:</a:t>
            </a:r>
          </a:p>
          <a:p>
            <a:pPr marL="0" indent="0">
              <a:buNone/>
            </a:pPr>
            <a:endParaRPr lang="en-US" altLang="zh-CN" sz="2800" dirty="0">
              <a:solidFill>
                <a:schemeClr val="tx1"/>
              </a:solidFill>
              <a:latin typeface="Calibri" panose="020F0502020204030204" pitchFamily="34" charset="0"/>
            </a:endParaRPr>
          </a:p>
          <a:p>
            <a:pPr marL="0" indent="0">
              <a:buNone/>
            </a:pPr>
            <a:r>
              <a:rPr lang="en-US" altLang="zh-CN" sz="2800" dirty="0">
                <a:solidFill>
                  <a:schemeClr val="tx1"/>
                </a:solidFill>
                <a:latin typeface="Calibri" panose="020F0502020204030204" pitchFamily="34" charset="0"/>
              </a:rPr>
              <a:t>where </a:t>
            </a:r>
            <a:r>
              <a:rPr lang="en-US" altLang="zh-CN" sz="2800" i="1" dirty="0">
                <a:solidFill>
                  <a:schemeClr val="tx1"/>
                </a:solidFill>
                <a:latin typeface="Calibri" panose="020F0502020204030204" pitchFamily="34" charset="0"/>
              </a:rPr>
              <a:t>C</a:t>
            </a:r>
            <a:r>
              <a:rPr lang="en-US" altLang="zh-CN" sz="2800" dirty="0">
                <a:solidFill>
                  <a:schemeClr val="tx1"/>
                </a:solidFill>
                <a:latin typeface="Calibri" panose="020F0502020204030204" pitchFamily="34" charset="0"/>
              </a:rPr>
              <a:t> is a constant</a:t>
            </a:r>
            <a:r>
              <a:rPr lang="en-US" altLang="zh-CN" sz="2800" dirty="0" smtClean="0">
                <a:solidFill>
                  <a:schemeClr val="tx1"/>
                </a:solidFill>
                <a:latin typeface="Calibri" panose="020F0502020204030204" pitchFamily="34" charset="0"/>
              </a:rPr>
              <a:t>.</a:t>
            </a:r>
            <a:endParaRPr lang="zh-CN" altLang="zh-CN" sz="2800" dirty="0">
              <a:solidFill>
                <a:schemeClr val="tx1"/>
              </a:solidFill>
              <a:latin typeface="Calibri" panose="020F0502020204030204" pitchFamily="34" charset="0"/>
            </a:endParaRP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1904883"/>
            <a:ext cx="4176463" cy="51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8381" y="2514111"/>
            <a:ext cx="520977" cy="34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2894223"/>
            <a:ext cx="3185924" cy="54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3606406"/>
            <a:ext cx="871039" cy="3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8510" y="4599757"/>
            <a:ext cx="534124" cy="30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5455946"/>
            <a:ext cx="3742411" cy="4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484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a:t>
            </a:r>
            <a:r>
              <a:rPr lang="en-US" altLang="zh-CN" dirty="0" smtClean="0"/>
              <a:t>bstract</a:t>
            </a:r>
            <a:endParaRPr lang="zh-CN" altLang="en-US" dirty="0"/>
          </a:p>
        </p:txBody>
      </p:sp>
      <p:sp>
        <p:nvSpPr>
          <p:cNvPr id="3" name="内容占位符 2"/>
          <p:cNvSpPr>
            <a:spLocks noGrp="1"/>
          </p:cNvSpPr>
          <p:nvPr>
            <p:ph idx="1"/>
          </p:nvPr>
        </p:nvSpPr>
        <p:spPr>
          <a:xfrm>
            <a:off x="539552" y="1263315"/>
            <a:ext cx="8892480" cy="5400600"/>
          </a:xfrm>
        </p:spPr>
        <p:txBody>
          <a:bodyPr>
            <a:noAutofit/>
          </a:bodyPr>
          <a:lstStyle/>
          <a:p>
            <a:pPr>
              <a:lnSpc>
                <a:spcPts val="2000"/>
              </a:lnSpc>
            </a:pPr>
            <a:r>
              <a:rPr lang="en-US" altLang="zh-CN" sz="2000" dirty="0">
                <a:solidFill>
                  <a:schemeClr val="tx1"/>
                </a:solidFill>
                <a:latin typeface="Calibri" panose="020F0502020204030204" pitchFamily="34" charset="0"/>
              </a:rPr>
              <a:t>Background: </a:t>
            </a:r>
            <a:endParaRPr lang="en-US" altLang="zh-CN" sz="2000" dirty="0" smtClean="0">
              <a:solidFill>
                <a:schemeClr val="tx1"/>
              </a:solidFill>
              <a:latin typeface="Calibri" panose="020F0502020204030204" pitchFamily="34" charset="0"/>
            </a:endParaRPr>
          </a:p>
          <a:p>
            <a:pPr lvl="1">
              <a:lnSpc>
                <a:spcPts val="2000"/>
              </a:lnSpc>
            </a:pPr>
            <a:r>
              <a:rPr lang="en-US" altLang="zh-CN" sz="2000" dirty="0" smtClean="0">
                <a:solidFill>
                  <a:schemeClr val="tx1"/>
                </a:solidFill>
                <a:latin typeface="Calibri" panose="020F0502020204030204" pitchFamily="34" charset="0"/>
              </a:rPr>
              <a:t>identify causal genomic alterations in </a:t>
            </a:r>
            <a:r>
              <a:rPr lang="en-US" altLang="zh-CN" sz="2000" dirty="0">
                <a:solidFill>
                  <a:schemeClr val="tx1"/>
                </a:solidFill>
                <a:latin typeface="Calibri" panose="020F0502020204030204" pitchFamily="34" charset="0"/>
              </a:rPr>
              <a:t>cancer </a:t>
            </a:r>
            <a:r>
              <a:rPr lang="en-US" altLang="zh-CN" sz="2000" dirty="0" smtClean="0">
                <a:solidFill>
                  <a:schemeClr val="tx1"/>
                </a:solidFill>
                <a:latin typeface="Calibri" panose="020F0502020204030204" pitchFamily="34" charset="0"/>
              </a:rPr>
              <a:t>research </a:t>
            </a:r>
          </a:p>
          <a:p>
            <a:pPr lvl="1">
              <a:lnSpc>
                <a:spcPts val="2000"/>
              </a:lnSpc>
            </a:pPr>
            <a:r>
              <a:rPr lang="en-US" altLang="zh-CN" sz="2000" dirty="0" smtClean="0">
                <a:solidFill>
                  <a:schemeClr val="tx1"/>
                </a:solidFill>
                <a:latin typeface="Calibri" panose="020F0502020204030204" pitchFamily="34" charset="0"/>
              </a:rPr>
              <a:t>many </a:t>
            </a:r>
            <a:r>
              <a:rPr lang="en-US" altLang="zh-CN" sz="2000" dirty="0">
                <a:solidFill>
                  <a:schemeClr val="tx1"/>
                </a:solidFill>
                <a:latin typeface="Calibri" panose="020F0502020204030204" pitchFamily="34" charset="0"/>
              </a:rPr>
              <a:t>valuable </a:t>
            </a:r>
            <a:r>
              <a:rPr lang="en-US" altLang="zh-CN" sz="2000" dirty="0" smtClean="0">
                <a:solidFill>
                  <a:schemeClr val="tx1"/>
                </a:solidFill>
                <a:latin typeface="Calibri" panose="020F0502020204030204" pitchFamily="34" charset="0"/>
              </a:rPr>
              <a:t>studies lack genomic </a:t>
            </a:r>
            <a:r>
              <a:rPr lang="en-US" altLang="zh-CN" sz="2000" dirty="0">
                <a:solidFill>
                  <a:schemeClr val="tx1"/>
                </a:solidFill>
                <a:latin typeface="Calibri" panose="020F0502020204030204" pitchFamily="34" charset="0"/>
              </a:rPr>
              <a:t>data to detect </a:t>
            </a:r>
            <a:r>
              <a:rPr lang="en-US" altLang="zh-CN" sz="2000" dirty="0" smtClean="0">
                <a:solidFill>
                  <a:schemeClr val="tx1"/>
                </a:solidFill>
                <a:latin typeface="Calibri" panose="020F0502020204030204" pitchFamily="34" charset="0"/>
              </a:rPr>
              <a:t>CNV</a:t>
            </a:r>
          </a:p>
          <a:p>
            <a:pPr lvl="1">
              <a:lnSpc>
                <a:spcPts val="2000"/>
              </a:lnSpc>
            </a:pPr>
            <a:r>
              <a:rPr lang="en-US" altLang="zh-CN" sz="2000" dirty="0" smtClean="0">
                <a:solidFill>
                  <a:schemeClr val="tx1"/>
                </a:solidFill>
                <a:latin typeface="Calibri" panose="020F0502020204030204" pitchFamily="34" charset="0"/>
              </a:rPr>
              <a:t>infer </a:t>
            </a:r>
            <a:r>
              <a:rPr lang="en-US" altLang="zh-CN" sz="2000" dirty="0">
                <a:solidFill>
                  <a:schemeClr val="tx1"/>
                </a:solidFill>
                <a:latin typeface="Calibri" panose="020F0502020204030204" pitchFamily="34" charset="0"/>
              </a:rPr>
              <a:t>CNVs from gene </a:t>
            </a:r>
            <a:r>
              <a:rPr lang="en-US" altLang="zh-CN" sz="2000" dirty="0" smtClean="0">
                <a:solidFill>
                  <a:schemeClr val="tx1"/>
                </a:solidFill>
                <a:latin typeface="Calibri" panose="020F0502020204030204" pitchFamily="34" charset="0"/>
              </a:rPr>
              <a:t>expression data</a:t>
            </a:r>
          </a:p>
          <a:p>
            <a:pPr>
              <a:lnSpc>
                <a:spcPts val="2000"/>
              </a:lnSpc>
            </a:pPr>
            <a:r>
              <a:rPr lang="en-US" altLang="zh-CN" sz="2000" dirty="0" smtClean="0">
                <a:solidFill>
                  <a:schemeClr val="tx1"/>
                </a:solidFill>
                <a:latin typeface="Calibri" panose="020F0502020204030204" pitchFamily="34" charset="0"/>
              </a:rPr>
              <a:t>Results:</a:t>
            </a:r>
          </a:p>
          <a:p>
            <a:pPr lvl="1">
              <a:lnSpc>
                <a:spcPts val="2000"/>
              </a:lnSpc>
            </a:pPr>
            <a:r>
              <a:rPr lang="en-US" altLang="zh-CN" sz="2000" dirty="0">
                <a:solidFill>
                  <a:schemeClr val="tx1"/>
                </a:solidFill>
                <a:latin typeface="Calibri" panose="020F0502020204030204" pitchFamily="34" charset="0"/>
              </a:rPr>
              <a:t>a </a:t>
            </a:r>
            <a:r>
              <a:rPr lang="en-US" altLang="zh-CN" sz="2000" dirty="0" smtClean="0">
                <a:solidFill>
                  <a:schemeClr val="tx1"/>
                </a:solidFill>
                <a:latin typeface="Calibri" panose="020F0502020204030204" pitchFamily="34" charset="0"/>
              </a:rPr>
              <a:t>framework </a:t>
            </a:r>
            <a:r>
              <a:rPr lang="en-US" altLang="zh-CN" sz="2000" dirty="0">
                <a:solidFill>
                  <a:schemeClr val="tx1"/>
                </a:solidFill>
                <a:latin typeface="Calibri" panose="020F0502020204030204" pitchFamily="34" charset="0"/>
              </a:rPr>
              <a:t>for </a:t>
            </a:r>
            <a:r>
              <a:rPr lang="en-US" altLang="zh-CN" sz="2000" dirty="0" smtClean="0">
                <a:solidFill>
                  <a:schemeClr val="tx1"/>
                </a:solidFill>
                <a:latin typeface="Calibri" panose="020F0502020204030204" pitchFamily="34" charset="0"/>
              </a:rPr>
              <a:t>identifying recurrent </a:t>
            </a:r>
            <a:r>
              <a:rPr lang="en-US" altLang="zh-CN" sz="2000" dirty="0">
                <a:solidFill>
                  <a:schemeClr val="tx1"/>
                </a:solidFill>
                <a:latin typeface="Calibri" panose="020F0502020204030204" pitchFamily="34" charset="0"/>
              </a:rPr>
              <a:t>regions of CNV and </a:t>
            </a:r>
            <a:r>
              <a:rPr lang="en-US" altLang="zh-CN" sz="2000" dirty="0" smtClean="0">
                <a:solidFill>
                  <a:schemeClr val="tx1"/>
                </a:solidFill>
                <a:latin typeface="Calibri" panose="020F0502020204030204" pitchFamily="34" charset="0"/>
              </a:rPr>
              <a:t>distinguishing </a:t>
            </a:r>
            <a:r>
              <a:rPr lang="en-US" altLang="zh-CN" sz="2000" dirty="0">
                <a:solidFill>
                  <a:schemeClr val="tx1"/>
                </a:solidFill>
                <a:latin typeface="Calibri" panose="020F0502020204030204" pitchFamily="34" charset="0"/>
              </a:rPr>
              <a:t>the cancer </a:t>
            </a:r>
            <a:r>
              <a:rPr lang="en-US" altLang="zh-CN" sz="2000" dirty="0" smtClean="0">
                <a:solidFill>
                  <a:schemeClr val="tx1"/>
                </a:solidFill>
                <a:latin typeface="Calibri" panose="020F0502020204030204" pitchFamily="34" charset="0"/>
              </a:rPr>
              <a:t>driver genes </a:t>
            </a:r>
            <a:r>
              <a:rPr lang="en-US" altLang="zh-CN" sz="2000" dirty="0">
                <a:solidFill>
                  <a:schemeClr val="tx1"/>
                </a:solidFill>
                <a:latin typeface="Calibri" panose="020F0502020204030204" pitchFamily="34" charset="0"/>
              </a:rPr>
              <a:t>from the </a:t>
            </a:r>
            <a:r>
              <a:rPr lang="en-US" altLang="zh-CN" sz="2000" dirty="0" smtClean="0">
                <a:solidFill>
                  <a:schemeClr val="tx1"/>
                </a:solidFill>
                <a:latin typeface="Calibri" panose="020F0502020204030204" pitchFamily="34" charset="0"/>
              </a:rPr>
              <a:t>passenger </a:t>
            </a:r>
            <a:r>
              <a:rPr lang="en-US" altLang="zh-CN" sz="2000" dirty="0">
                <a:solidFill>
                  <a:schemeClr val="tx1"/>
                </a:solidFill>
                <a:latin typeface="Calibri" panose="020F0502020204030204" pitchFamily="34" charset="0"/>
              </a:rPr>
              <a:t>genes in the </a:t>
            </a:r>
            <a:r>
              <a:rPr lang="en-US" altLang="zh-CN" sz="2000" dirty="0" smtClean="0">
                <a:solidFill>
                  <a:schemeClr val="tx1"/>
                </a:solidFill>
                <a:latin typeface="Calibri" panose="020F0502020204030204" pitchFamily="34" charset="0"/>
              </a:rPr>
              <a:t>regions</a:t>
            </a:r>
          </a:p>
          <a:p>
            <a:pPr lvl="1">
              <a:lnSpc>
                <a:spcPts val="2000"/>
              </a:lnSpc>
            </a:pPr>
            <a:r>
              <a:rPr lang="en-US" altLang="zh-CN" sz="2000" dirty="0">
                <a:solidFill>
                  <a:schemeClr val="tx1"/>
                </a:solidFill>
                <a:latin typeface="Calibri" panose="020F0502020204030204" pitchFamily="34" charset="0"/>
              </a:rPr>
              <a:t>109 </a:t>
            </a:r>
            <a:r>
              <a:rPr lang="en-US" altLang="zh-CN" sz="2000" dirty="0" smtClean="0">
                <a:solidFill>
                  <a:schemeClr val="tx1"/>
                </a:solidFill>
                <a:latin typeface="Calibri" panose="020F0502020204030204" pitchFamily="34" charset="0"/>
              </a:rPr>
              <a:t>recurrent amplified/deleted </a:t>
            </a:r>
            <a:r>
              <a:rPr lang="en-US" altLang="zh-CN" sz="2000" dirty="0">
                <a:solidFill>
                  <a:schemeClr val="tx1"/>
                </a:solidFill>
                <a:latin typeface="Calibri" panose="020F0502020204030204" pitchFamily="34" charset="0"/>
              </a:rPr>
              <a:t>CNV </a:t>
            </a:r>
            <a:r>
              <a:rPr lang="en-US" altLang="zh-CN" sz="2000" dirty="0" smtClean="0">
                <a:solidFill>
                  <a:schemeClr val="tx1"/>
                </a:solidFill>
                <a:latin typeface="Calibri" panose="020F0502020204030204" pitchFamily="34" charset="0"/>
              </a:rPr>
              <a:t>regions</a:t>
            </a:r>
          </a:p>
          <a:p>
            <a:pPr lvl="1">
              <a:lnSpc>
                <a:spcPts val="2000"/>
              </a:lnSpc>
            </a:pPr>
            <a:r>
              <a:rPr lang="en-US" altLang="zh-CN" sz="2000" dirty="0" smtClean="0">
                <a:solidFill>
                  <a:schemeClr val="tx1"/>
                </a:solidFill>
                <a:latin typeface="Calibri" panose="020F0502020204030204" pitchFamily="34" charset="0"/>
              </a:rPr>
              <a:t>include </a:t>
            </a:r>
            <a:r>
              <a:rPr lang="en-US" altLang="zh-CN" sz="2000" dirty="0">
                <a:solidFill>
                  <a:schemeClr val="tx1"/>
                </a:solidFill>
                <a:latin typeface="Calibri" panose="020F0502020204030204" pitchFamily="34" charset="0"/>
              </a:rPr>
              <a:t>not only </a:t>
            </a:r>
            <a:r>
              <a:rPr lang="en-US" altLang="zh-CN" sz="2000" dirty="0" smtClean="0">
                <a:solidFill>
                  <a:schemeClr val="tx1"/>
                </a:solidFill>
                <a:latin typeface="Calibri" panose="020F0502020204030204" pitchFamily="34" charset="0"/>
              </a:rPr>
              <a:t>well-known oncogenes </a:t>
            </a:r>
            <a:r>
              <a:rPr lang="en-US" altLang="zh-CN" sz="2000" dirty="0">
                <a:solidFill>
                  <a:schemeClr val="tx1"/>
                </a:solidFill>
                <a:latin typeface="Calibri" panose="020F0502020204030204" pitchFamily="34" charset="0"/>
              </a:rPr>
              <a:t>but also a </a:t>
            </a:r>
            <a:r>
              <a:rPr lang="en-US" altLang="zh-CN" sz="2000" dirty="0" smtClean="0">
                <a:solidFill>
                  <a:schemeClr val="tx1"/>
                </a:solidFill>
                <a:latin typeface="Calibri" panose="020F0502020204030204" pitchFamily="34" charset="0"/>
              </a:rPr>
              <a:t>number of </a:t>
            </a:r>
            <a:r>
              <a:rPr lang="en-US" altLang="zh-CN" sz="2000" dirty="0">
                <a:solidFill>
                  <a:schemeClr val="tx1"/>
                </a:solidFill>
                <a:latin typeface="Calibri" panose="020F0502020204030204" pitchFamily="34" charset="0"/>
              </a:rPr>
              <a:t>novel cancer </a:t>
            </a:r>
            <a:r>
              <a:rPr lang="en-US" altLang="zh-CN" sz="2000" dirty="0" smtClean="0">
                <a:solidFill>
                  <a:schemeClr val="tx1"/>
                </a:solidFill>
                <a:latin typeface="Calibri" panose="020F0502020204030204" pitchFamily="34" charset="0"/>
              </a:rPr>
              <a:t>susceptibility genes validated </a:t>
            </a:r>
            <a:r>
              <a:rPr lang="en-US" altLang="zh-CN" sz="2000" dirty="0">
                <a:solidFill>
                  <a:schemeClr val="tx1"/>
                </a:solidFill>
                <a:latin typeface="Calibri" panose="020F0502020204030204" pitchFamily="34" charset="0"/>
              </a:rPr>
              <a:t>via </a:t>
            </a:r>
            <a:r>
              <a:rPr lang="en-US" altLang="zh-CN" sz="2000" dirty="0" err="1">
                <a:solidFill>
                  <a:schemeClr val="tx1"/>
                </a:solidFill>
                <a:latin typeface="Calibri" panose="020F0502020204030204" pitchFamily="34" charset="0"/>
              </a:rPr>
              <a:t>siRNA</a:t>
            </a:r>
            <a:r>
              <a:rPr lang="en-US" altLang="zh-CN" sz="2000" dirty="0">
                <a:solidFill>
                  <a:schemeClr val="tx1"/>
                </a:solidFill>
                <a:latin typeface="Calibri" panose="020F0502020204030204" pitchFamily="34" charset="0"/>
              </a:rPr>
              <a:t> </a:t>
            </a:r>
            <a:r>
              <a:rPr lang="en-US" altLang="zh-CN" sz="2000" dirty="0" smtClean="0">
                <a:solidFill>
                  <a:schemeClr val="tx1"/>
                </a:solidFill>
                <a:latin typeface="Calibri" panose="020F0502020204030204" pitchFamily="34" charset="0"/>
              </a:rPr>
              <a:t>experiments</a:t>
            </a:r>
          </a:p>
          <a:p>
            <a:pPr>
              <a:lnSpc>
                <a:spcPts val="2000"/>
              </a:lnSpc>
            </a:pPr>
            <a:r>
              <a:rPr lang="en-US" altLang="zh-CN" sz="2000" dirty="0" smtClean="0">
                <a:solidFill>
                  <a:schemeClr val="tx1"/>
                </a:solidFill>
                <a:latin typeface="Calibri" panose="020F0502020204030204" pitchFamily="34" charset="0"/>
              </a:rPr>
              <a:t>Conclusion:</a:t>
            </a:r>
          </a:p>
          <a:p>
            <a:pPr lvl="1">
              <a:lnSpc>
                <a:spcPts val="2000"/>
              </a:lnSpc>
            </a:pPr>
            <a:r>
              <a:rPr lang="en-US" altLang="zh-CN" sz="2000" dirty="0">
                <a:solidFill>
                  <a:schemeClr val="tx1"/>
                </a:solidFill>
                <a:latin typeface="Calibri" panose="020F0502020204030204" pitchFamily="34" charset="0"/>
              </a:rPr>
              <a:t>the first effort to </a:t>
            </a:r>
            <a:r>
              <a:rPr lang="en-US" altLang="zh-CN" sz="2000" dirty="0" smtClean="0">
                <a:solidFill>
                  <a:schemeClr val="tx1"/>
                </a:solidFill>
                <a:latin typeface="Calibri" panose="020F0502020204030204" pitchFamily="34" charset="0"/>
              </a:rPr>
              <a:t>systematically identify </a:t>
            </a:r>
            <a:r>
              <a:rPr lang="en-US" altLang="zh-CN" sz="2000" dirty="0">
                <a:solidFill>
                  <a:schemeClr val="tx1"/>
                </a:solidFill>
                <a:latin typeface="Calibri" panose="020F0502020204030204" pitchFamily="34" charset="0"/>
              </a:rPr>
              <a:t>and valid ate </a:t>
            </a:r>
            <a:r>
              <a:rPr lang="en-US" altLang="zh-CN" sz="2000" dirty="0" smtClean="0">
                <a:solidFill>
                  <a:schemeClr val="tx1"/>
                </a:solidFill>
                <a:latin typeface="Calibri" panose="020F0502020204030204" pitchFamily="34" charset="0"/>
              </a:rPr>
              <a:t>drivers </a:t>
            </a:r>
            <a:r>
              <a:rPr lang="en-US" altLang="zh-CN" sz="2000" dirty="0">
                <a:solidFill>
                  <a:schemeClr val="tx1"/>
                </a:solidFill>
                <a:latin typeface="Calibri" panose="020F0502020204030204" pitchFamily="34" charset="0"/>
              </a:rPr>
              <a:t>for </a:t>
            </a:r>
            <a:r>
              <a:rPr lang="en-US" altLang="zh-CN" sz="2000" dirty="0" smtClean="0">
                <a:solidFill>
                  <a:schemeClr val="tx1"/>
                </a:solidFill>
                <a:latin typeface="Calibri" panose="020F0502020204030204" pitchFamily="34" charset="0"/>
              </a:rPr>
              <a:t>expression based </a:t>
            </a:r>
            <a:r>
              <a:rPr lang="en-US" altLang="zh-CN" sz="2000" dirty="0">
                <a:solidFill>
                  <a:schemeClr val="tx1"/>
                </a:solidFill>
                <a:latin typeface="Calibri" panose="020F0502020204030204" pitchFamily="34" charset="0"/>
              </a:rPr>
              <a:t>CNV </a:t>
            </a:r>
            <a:r>
              <a:rPr lang="en-US" altLang="zh-CN" sz="2000" dirty="0" smtClean="0">
                <a:solidFill>
                  <a:schemeClr val="tx1"/>
                </a:solidFill>
                <a:latin typeface="Calibri" panose="020F0502020204030204" pitchFamily="34" charset="0"/>
              </a:rPr>
              <a:t>regions </a:t>
            </a:r>
            <a:r>
              <a:rPr lang="en-US" altLang="zh-CN" sz="2000" dirty="0">
                <a:solidFill>
                  <a:schemeClr val="tx1"/>
                </a:solidFill>
                <a:latin typeface="Calibri" panose="020F0502020204030204" pitchFamily="34" charset="0"/>
              </a:rPr>
              <a:t>in breast </a:t>
            </a:r>
            <a:r>
              <a:rPr lang="en-US" altLang="zh-CN" sz="2000" dirty="0" smtClean="0">
                <a:solidFill>
                  <a:schemeClr val="tx1"/>
                </a:solidFill>
                <a:latin typeface="Calibri" panose="020F0502020204030204" pitchFamily="34" charset="0"/>
              </a:rPr>
              <a:t>cancer</a:t>
            </a:r>
          </a:p>
          <a:p>
            <a:pPr lvl="1">
              <a:lnSpc>
                <a:spcPts val="2000"/>
              </a:lnSpc>
            </a:pPr>
            <a:r>
              <a:rPr lang="en-US" altLang="zh-CN" sz="2000" dirty="0" smtClean="0">
                <a:solidFill>
                  <a:schemeClr val="tx1"/>
                </a:solidFill>
                <a:latin typeface="Calibri" panose="020F0502020204030204" pitchFamily="34" charset="0"/>
              </a:rPr>
              <a:t>can </a:t>
            </a:r>
            <a:r>
              <a:rPr lang="en-US" altLang="zh-CN" sz="2000" dirty="0">
                <a:solidFill>
                  <a:schemeClr val="tx1"/>
                </a:solidFill>
                <a:latin typeface="Calibri" panose="020F0502020204030204" pitchFamily="34" charset="0"/>
              </a:rPr>
              <a:t>be </a:t>
            </a:r>
            <a:r>
              <a:rPr lang="en-US" altLang="zh-CN" sz="2000" dirty="0" smtClean="0">
                <a:solidFill>
                  <a:schemeClr val="tx1"/>
                </a:solidFill>
                <a:latin typeface="Calibri" panose="020F0502020204030204" pitchFamily="34" charset="0"/>
              </a:rPr>
              <a:t>applied </a:t>
            </a:r>
            <a:r>
              <a:rPr lang="en-US" altLang="zh-CN" sz="2000" dirty="0">
                <a:solidFill>
                  <a:schemeClr val="tx1"/>
                </a:solidFill>
                <a:latin typeface="Calibri" panose="020F0502020204030204" pitchFamily="34" charset="0"/>
              </a:rPr>
              <a:t>to </a:t>
            </a:r>
            <a:r>
              <a:rPr lang="en-US" altLang="zh-CN" sz="2000" dirty="0" smtClean="0">
                <a:solidFill>
                  <a:schemeClr val="tx1"/>
                </a:solidFill>
                <a:latin typeface="Calibri" panose="020F0502020204030204" pitchFamily="34" charset="0"/>
              </a:rPr>
              <a:t>many other large-scale gene expression studies </a:t>
            </a:r>
            <a:r>
              <a:rPr lang="en-US" altLang="zh-CN" sz="2000" dirty="0">
                <a:solidFill>
                  <a:schemeClr val="tx1"/>
                </a:solidFill>
                <a:latin typeface="Calibri" panose="020F0502020204030204" pitchFamily="34" charset="0"/>
              </a:rPr>
              <a:t>and other novel types of </a:t>
            </a:r>
            <a:r>
              <a:rPr lang="en-US" altLang="zh-CN" sz="2000" dirty="0" smtClean="0">
                <a:solidFill>
                  <a:schemeClr val="tx1"/>
                </a:solidFill>
                <a:latin typeface="Calibri" panose="020F0502020204030204" pitchFamily="34" charset="0"/>
              </a:rPr>
              <a:t>cancer data</a:t>
            </a:r>
            <a:endParaRPr lang="zh-CN" altLang="en-US" sz="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607421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NS</a:t>
            </a:r>
            <a:endParaRPr lang="zh-CN" altLang="en-US" dirty="0"/>
          </a:p>
        </p:txBody>
      </p:sp>
      <p:sp>
        <p:nvSpPr>
          <p:cNvPr id="3" name="内容占位符 2"/>
          <p:cNvSpPr>
            <a:spLocks noGrp="1"/>
          </p:cNvSpPr>
          <p:nvPr>
            <p:ph idx="1"/>
          </p:nvPr>
        </p:nvSpPr>
        <p:spPr>
          <a:xfrm>
            <a:off x="1942415" y="2133600"/>
            <a:ext cx="6950065" cy="3777622"/>
          </a:xfrm>
        </p:spPr>
        <p:txBody>
          <a:bodyPr>
            <a:noAutofit/>
          </a:bodyPr>
          <a:lstStyle/>
          <a:p>
            <a:r>
              <a:rPr lang="en-US" altLang="zh-CN" sz="3200" dirty="0" smtClean="0">
                <a:solidFill>
                  <a:schemeClr val="tx1"/>
                </a:solidFill>
                <a:latin typeface="Calibri" panose="020F0502020204030204" pitchFamily="34" charset="0"/>
              </a:rPr>
              <a:t>Parameter selection: filter and </a:t>
            </a:r>
            <a:r>
              <a:rPr lang="en-US" altLang="zh-CN" sz="3200" dirty="0">
                <a:solidFill>
                  <a:schemeClr val="tx1"/>
                </a:solidFill>
                <a:latin typeface="Calibri" panose="020F0502020204030204" pitchFamily="34" charset="0"/>
              </a:rPr>
              <a:t>scaling </a:t>
            </a:r>
            <a:r>
              <a:rPr lang="en-US" altLang="zh-CN" sz="3200" dirty="0" smtClean="0">
                <a:solidFill>
                  <a:schemeClr val="tx1"/>
                </a:solidFill>
                <a:latin typeface="Calibri" panose="020F0502020204030204" pitchFamily="34" charset="0"/>
              </a:rPr>
              <a:t>level</a:t>
            </a:r>
          </a:p>
          <a:p>
            <a:r>
              <a:rPr lang="en-US" altLang="zh-CN" sz="3200" dirty="0" smtClean="0">
                <a:solidFill>
                  <a:schemeClr val="tx1"/>
                </a:solidFill>
                <a:latin typeface="Calibri" panose="020F0502020204030204" pitchFamily="34" charset="0"/>
              </a:rPr>
              <a:t>Filter function:</a:t>
            </a:r>
            <a:endParaRPr lang="en-US" altLang="zh-CN" sz="3200" dirty="0">
              <a:solidFill>
                <a:schemeClr val="tx1"/>
              </a:solidFill>
              <a:latin typeface="Calibri" panose="020F0502020204030204" pitchFamily="34" charset="0"/>
            </a:endParaRPr>
          </a:p>
          <a:p>
            <a:pPr lvl="1"/>
            <a:r>
              <a:rPr lang="en-US" altLang="zh-CN" sz="2800" dirty="0" smtClean="0">
                <a:solidFill>
                  <a:schemeClr val="tx1"/>
                </a:solidFill>
                <a:latin typeface="Calibri" panose="020F0502020204030204" pitchFamily="34" charset="0"/>
              </a:rPr>
              <a:t>three </a:t>
            </a:r>
            <a:r>
              <a:rPr lang="en-US" altLang="zh-CN" sz="2800" dirty="0" err="1">
                <a:solidFill>
                  <a:schemeClr val="tx1"/>
                </a:solidFill>
                <a:latin typeface="Calibri" panose="020F0502020204030204" pitchFamily="34" charset="0"/>
              </a:rPr>
              <a:t>Daubechies</a:t>
            </a:r>
            <a:r>
              <a:rPr lang="en-US" altLang="zh-CN" sz="2800" dirty="0">
                <a:solidFill>
                  <a:schemeClr val="tx1"/>
                </a:solidFill>
                <a:latin typeface="Calibri" panose="020F0502020204030204" pitchFamily="34" charset="0"/>
              </a:rPr>
              <a:t> orthogonal sets D6, D10 and D20 </a:t>
            </a:r>
            <a:r>
              <a:rPr lang="en-US" altLang="zh-CN" sz="2800" dirty="0" smtClean="0">
                <a:solidFill>
                  <a:schemeClr val="tx1"/>
                </a:solidFill>
                <a:latin typeface="Calibri" panose="020F0502020204030204" pitchFamily="34" charset="0"/>
              </a:rPr>
              <a:t>(indices: the </a:t>
            </a:r>
            <a:r>
              <a:rPr lang="en-US" altLang="zh-CN" sz="2800" dirty="0">
                <a:solidFill>
                  <a:schemeClr val="tx1"/>
                </a:solidFill>
                <a:latin typeface="Calibri" panose="020F0502020204030204" pitchFamily="34" charset="0"/>
              </a:rPr>
              <a:t>number of polynomial coefficients encoding the wavelet moment, </a:t>
            </a:r>
            <a:r>
              <a:rPr lang="en-US" altLang="zh-CN" sz="2800" dirty="0" smtClean="0">
                <a:solidFill>
                  <a:schemeClr val="tx1"/>
                </a:solidFill>
                <a:latin typeface="Calibri" panose="020F0502020204030204" pitchFamily="34" charset="0"/>
              </a:rPr>
              <a:t>the </a:t>
            </a:r>
            <a:r>
              <a:rPr lang="en-US" altLang="zh-CN" sz="2800" dirty="0">
                <a:solidFill>
                  <a:schemeClr val="tx1"/>
                </a:solidFill>
                <a:latin typeface="Calibri" panose="020F0502020204030204" pitchFamily="34" charset="0"/>
              </a:rPr>
              <a:t>higher the index, the more complex the wavelet </a:t>
            </a:r>
            <a:r>
              <a:rPr lang="en-US" altLang="zh-CN" sz="2800" dirty="0" smtClean="0">
                <a:solidFill>
                  <a:schemeClr val="tx1"/>
                </a:solidFill>
                <a:latin typeface="Calibri" panose="020F0502020204030204" pitchFamily="34" charset="0"/>
              </a:rPr>
              <a:t>function)</a:t>
            </a:r>
            <a:endParaRPr lang="zh-CN" alt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929623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NS: parameter selection--filter</a:t>
            </a:r>
            <a:endParaRPr lang="zh-CN" altLang="en-US" dirty="0"/>
          </a:p>
        </p:txBody>
      </p:sp>
      <p:pic>
        <p:nvPicPr>
          <p:cNvPr id="4" name="内容占位符 3"/>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919433" y="2170614"/>
            <a:ext cx="4320367" cy="3453303"/>
          </a:xfrm>
        </p:spPr>
      </p:pic>
      <p:sp>
        <p:nvSpPr>
          <p:cNvPr id="5" name="内容占位符 4"/>
          <p:cNvSpPr>
            <a:spLocks noGrp="1"/>
          </p:cNvSpPr>
          <p:nvPr>
            <p:ph sz="half" idx="2"/>
          </p:nvPr>
        </p:nvSpPr>
        <p:spPr>
          <a:xfrm>
            <a:off x="5239800" y="1772816"/>
            <a:ext cx="3904200" cy="3767397"/>
          </a:xfrm>
        </p:spPr>
        <p:txBody>
          <a:bodyPr>
            <a:noAutofit/>
          </a:bodyPr>
          <a:lstStyle/>
          <a:p>
            <a:r>
              <a:rPr lang="en-US" altLang="zh-CN" sz="2400" dirty="0">
                <a:solidFill>
                  <a:schemeClr val="tx1"/>
                </a:solidFill>
                <a:latin typeface="Calibri" panose="020F0502020204030204" pitchFamily="34" charset="0"/>
              </a:rPr>
              <a:t>Although the curves were smoother when using more complex functions, they showed the same ICNV regions with slight shifts at the boundaries of the detected regions. Therefore, this approach was quite robust with respect to the selection of filter functions.</a:t>
            </a:r>
            <a:endParaRPr lang="zh-CN" alt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768480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NS: parameter selection--scaling</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2400" dirty="0">
                <a:solidFill>
                  <a:schemeClr val="tx1"/>
                </a:solidFill>
                <a:latin typeface="Calibri" panose="020F0502020204030204" pitchFamily="34" charset="0"/>
              </a:rPr>
              <a:t>A scaling level determines the level of decomposition to represent signals at certain resolution.  The </a:t>
            </a:r>
            <a:r>
              <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rPr>
              <a:t>higher</a:t>
            </a:r>
            <a:r>
              <a:rPr lang="en-US" altLang="zh-CN" sz="2400" dirty="0">
                <a:solidFill>
                  <a:schemeClr val="tx1"/>
                </a:solidFill>
                <a:latin typeface="Calibri" panose="020F0502020204030204" pitchFamily="34" charset="0"/>
              </a:rPr>
              <a:t> a </a:t>
            </a:r>
            <a:r>
              <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rPr>
              <a:t>decomposition level</a:t>
            </a:r>
            <a:r>
              <a:rPr lang="en-US" altLang="zh-CN" sz="2400" dirty="0">
                <a:solidFill>
                  <a:schemeClr val="tx1"/>
                </a:solidFill>
                <a:latin typeface="Calibri" panose="020F0502020204030204" pitchFamily="34" charset="0"/>
              </a:rPr>
              <a:t>, the </a:t>
            </a:r>
            <a:r>
              <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rPr>
              <a:t>lower</a:t>
            </a:r>
            <a:r>
              <a:rPr lang="en-US" altLang="zh-CN" sz="2400" dirty="0">
                <a:solidFill>
                  <a:schemeClr val="tx1"/>
                </a:solidFill>
                <a:latin typeface="Calibri" panose="020F0502020204030204" pitchFamily="34" charset="0"/>
              </a:rPr>
              <a:t> the </a:t>
            </a:r>
            <a:r>
              <a:rPr lang="en-US" altLang="zh-CN" sz="2400" b="1" u="sng" dirty="0">
                <a:solidFill>
                  <a:schemeClr val="tx1"/>
                </a:solidFill>
                <a:effectLst>
                  <a:outerShdw blurRad="38100" dist="38100" dir="2700000" algn="tl">
                    <a:srgbClr val="000000">
                      <a:alpha val="43137"/>
                    </a:srgbClr>
                  </a:outerShdw>
                </a:effectLst>
                <a:latin typeface="Calibri" panose="020F0502020204030204" pitchFamily="34" charset="0"/>
              </a:rPr>
              <a:t>resolution</a:t>
            </a:r>
            <a:r>
              <a:rPr lang="en-US" altLang="zh-CN" sz="2400" dirty="0">
                <a:solidFill>
                  <a:schemeClr val="tx1"/>
                </a:solidFill>
                <a:latin typeface="Calibri" panose="020F0502020204030204" pitchFamily="34" charset="0"/>
              </a:rPr>
              <a:t> of the represented signal.  </a:t>
            </a:r>
            <a:endParaRPr lang="en-US" altLang="zh-CN" sz="2400" dirty="0" smtClean="0">
              <a:solidFill>
                <a:schemeClr val="tx1"/>
              </a:solidFill>
              <a:latin typeface="Calibri" panose="020F0502020204030204" pitchFamily="34" charset="0"/>
            </a:endParaRPr>
          </a:p>
          <a:p>
            <a:pPr marL="0" indent="0">
              <a:buNone/>
            </a:pPr>
            <a:r>
              <a:rPr lang="en-US" altLang="zh-CN" sz="2400" dirty="0" smtClean="0">
                <a:solidFill>
                  <a:schemeClr val="tx1"/>
                </a:solidFill>
                <a:latin typeface="Calibri" panose="020F0502020204030204" pitchFamily="34" charset="0"/>
              </a:rPr>
              <a:t>Each </a:t>
            </a:r>
            <a:r>
              <a:rPr lang="en-US" altLang="zh-CN" sz="2400" dirty="0">
                <a:solidFill>
                  <a:schemeClr val="tx1"/>
                </a:solidFill>
                <a:latin typeface="Calibri" panose="020F0502020204030204" pitchFamily="34" charset="0"/>
              </a:rPr>
              <a:t>scaling level </a:t>
            </a:r>
            <a:r>
              <a:rPr lang="en-US" altLang="zh-CN" sz="2400" dirty="0" smtClean="0">
                <a:solidFill>
                  <a:schemeClr val="tx1"/>
                </a:solidFill>
                <a:latin typeface="Calibri" panose="020F0502020204030204" pitchFamily="34" charset="0"/>
              </a:rPr>
              <a:t>requires </a:t>
            </a:r>
            <a:r>
              <a:rPr lang="en-US" altLang="zh-CN" sz="2400" dirty="0">
                <a:solidFill>
                  <a:schemeClr val="tx1"/>
                </a:solidFill>
                <a:latin typeface="Calibri" panose="020F0502020204030204" pitchFamily="34" charset="0"/>
              </a:rPr>
              <a:t>a minimal number of available data, such that s ≤ 1+(N-1/)(</a:t>
            </a:r>
            <a:r>
              <a:rPr lang="en-US" altLang="zh-CN" sz="2400" dirty="0" err="1">
                <a:solidFill>
                  <a:schemeClr val="tx1"/>
                </a:solidFill>
                <a:latin typeface="Calibri" panose="020F0502020204030204" pitchFamily="34" charset="0"/>
              </a:rPr>
              <a:t>exp</a:t>
            </a:r>
            <a:r>
              <a:rPr lang="en-US" altLang="zh-CN" sz="2400" dirty="0">
                <a:solidFill>
                  <a:schemeClr val="tx1"/>
                </a:solidFill>
                <a:latin typeface="Calibri" panose="020F0502020204030204" pitchFamily="34" charset="0"/>
              </a:rPr>
              <a:t>(j)-1) where N is number of data and j is the </a:t>
            </a:r>
            <a:r>
              <a:rPr lang="en-US" altLang="zh-CN" sz="2400" dirty="0" err="1">
                <a:solidFill>
                  <a:schemeClr val="tx1"/>
                </a:solidFill>
                <a:latin typeface="Calibri" panose="020F0502020204030204" pitchFamily="34" charset="0"/>
              </a:rPr>
              <a:t>Deubechies</a:t>
            </a:r>
            <a:r>
              <a:rPr lang="en-US" altLang="zh-CN" sz="2400" dirty="0">
                <a:solidFill>
                  <a:schemeClr val="tx1"/>
                </a:solidFill>
                <a:latin typeface="Calibri" panose="020F0502020204030204" pitchFamily="34" charset="0"/>
              </a:rPr>
              <a:t> filter levels used.</a:t>
            </a:r>
            <a:endParaRPr lang="zh-CN" alt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1650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NS: parameter selection--scaling</a:t>
            </a:r>
            <a:endParaRPr lang="zh-CN" altLang="en-US" dirty="0"/>
          </a:p>
        </p:txBody>
      </p:sp>
      <p:pic>
        <p:nvPicPr>
          <p:cNvPr id="6" name="内容占位符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955386" y="2060848"/>
            <a:ext cx="4384749" cy="3504225"/>
          </a:xfrm>
        </p:spPr>
      </p:pic>
      <p:sp>
        <p:nvSpPr>
          <p:cNvPr id="5" name="内容占位符 4"/>
          <p:cNvSpPr>
            <a:spLocks noGrp="1"/>
          </p:cNvSpPr>
          <p:nvPr>
            <p:ph sz="half" idx="2"/>
          </p:nvPr>
        </p:nvSpPr>
        <p:spPr>
          <a:xfrm>
            <a:off x="5340135" y="1929261"/>
            <a:ext cx="3555173" cy="3767397"/>
          </a:xfrm>
        </p:spPr>
        <p:txBody>
          <a:bodyPr>
            <a:noAutofit/>
          </a:bodyPr>
          <a:lstStyle/>
          <a:p>
            <a:r>
              <a:rPr lang="en-US" altLang="zh-CN" dirty="0" smtClean="0">
                <a:solidFill>
                  <a:schemeClr val="tx1"/>
                </a:solidFill>
                <a:latin typeface="Calibri" panose="020F0502020204030204" pitchFamily="34" charset="0"/>
              </a:rPr>
              <a:t>The </a:t>
            </a:r>
            <a:r>
              <a:rPr lang="en-US" altLang="zh-CN" dirty="0">
                <a:solidFill>
                  <a:schemeClr val="tx1"/>
                </a:solidFill>
                <a:latin typeface="Calibri" panose="020F0502020204030204" pitchFamily="34" charset="0"/>
              </a:rPr>
              <a:t>higher scaling level yielded a better overall global pattern, but at the cost of an attenuated local resolution</a:t>
            </a:r>
            <a:r>
              <a:rPr lang="en-US" altLang="zh-CN" dirty="0" smtClean="0">
                <a:solidFill>
                  <a:schemeClr val="tx1"/>
                </a:solidFill>
                <a:latin typeface="Calibri" panose="020F0502020204030204" pitchFamily="34" charset="0"/>
              </a:rPr>
              <a:t>.</a:t>
            </a:r>
          </a:p>
          <a:p>
            <a:r>
              <a:rPr lang="en-US" altLang="zh-CN" dirty="0" smtClean="0">
                <a:solidFill>
                  <a:schemeClr val="tx1"/>
                </a:solidFill>
                <a:latin typeface="Calibri" panose="020F0502020204030204" pitchFamily="34" charset="0"/>
              </a:rPr>
              <a:t>the </a:t>
            </a:r>
            <a:r>
              <a:rPr lang="en-US" altLang="zh-CN" dirty="0">
                <a:solidFill>
                  <a:schemeClr val="tx1"/>
                </a:solidFill>
                <a:latin typeface="Calibri" panose="020F0502020204030204" pitchFamily="34" charset="0"/>
              </a:rPr>
              <a:t>scaling level should be selected before the correlation coefficients between the raw and smoothed ES became effectively invariant with respect to changes in the scaling level.  </a:t>
            </a:r>
            <a:endParaRPr lang="en-US" altLang="zh-CN" dirty="0" smtClean="0">
              <a:solidFill>
                <a:schemeClr val="tx1"/>
              </a:solidFill>
              <a:latin typeface="Calibri" panose="020F0502020204030204" pitchFamily="34" charset="0"/>
            </a:endParaRPr>
          </a:p>
          <a:p>
            <a:r>
              <a:rPr lang="en-US" altLang="zh-CN" dirty="0" smtClean="0">
                <a:solidFill>
                  <a:schemeClr val="tx1"/>
                </a:solidFill>
                <a:latin typeface="Calibri" panose="020F0502020204030204" pitchFamily="34" charset="0"/>
              </a:rPr>
              <a:t>We </a:t>
            </a:r>
            <a:r>
              <a:rPr lang="en-US" altLang="zh-CN" dirty="0">
                <a:solidFill>
                  <a:schemeClr val="tx1"/>
                </a:solidFill>
                <a:latin typeface="Calibri" panose="020F0502020204030204" pitchFamily="34" charset="0"/>
              </a:rPr>
              <a:t>suggest the optimal scale was mathematically one point before the curve reached its maximal curvature at which the over-smoothing has happened.</a:t>
            </a:r>
            <a:endParaRPr lang="zh-CN"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78212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NS: parameter selection--scaling</a:t>
            </a:r>
            <a:endParaRPr lang="zh-CN" altLang="en-US" dirty="0"/>
          </a:p>
        </p:txBody>
      </p:sp>
      <p:pic>
        <p:nvPicPr>
          <p:cNvPr id="5" name="内容占位符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276873"/>
            <a:ext cx="4248806" cy="3023056"/>
          </a:xfrm>
        </p:spPr>
      </p:pic>
      <p:sp>
        <p:nvSpPr>
          <p:cNvPr id="4" name="内容占位符 3"/>
          <p:cNvSpPr>
            <a:spLocks noGrp="1"/>
          </p:cNvSpPr>
          <p:nvPr>
            <p:ph sz="half" idx="2"/>
          </p:nvPr>
        </p:nvSpPr>
        <p:spPr>
          <a:xfrm>
            <a:off x="4932041" y="2136706"/>
            <a:ext cx="3602360" cy="3767397"/>
          </a:xfrm>
        </p:spPr>
        <p:txBody>
          <a:bodyPr>
            <a:normAutofit/>
          </a:bodyPr>
          <a:lstStyle/>
          <a:p>
            <a:r>
              <a:rPr lang="en-US" altLang="zh-CN" sz="2400" dirty="0" smtClean="0">
                <a:solidFill>
                  <a:schemeClr val="tx1"/>
                </a:solidFill>
                <a:latin typeface="Calibri" panose="020F0502020204030204" pitchFamily="34" charset="0"/>
              </a:rPr>
              <a:t>The </a:t>
            </a:r>
            <a:r>
              <a:rPr lang="en-US" altLang="zh-CN" sz="2400" dirty="0">
                <a:solidFill>
                  <a:schemeClr val="tx1"/>
                </a:solidFill>
                <a:latin typeface="Calibri" panose="020F0502020204030204" pitchFamily="34" charset="0"/>
              </a:rPr>
              <a:t>curves had maximal curvature at s = 4, so the scale s = 3 was selected as the optimal scale for all analyses related to the identification of CNV </a:t>
            </a:r>
            <a:r>
              <a:rPr lang="en-US" altLang="zh-CN" sz="2400" dirty="0" err="1">
                <a:solidFill>
                  <a:schemeClr val="tx1"/>
                </a:solidFill>
                <a:latin typeface="Calibri" panose="020F0502020204030204" pitchFamily="34" charset="0"/>
              </a:rPr>
              <a:t>cis</a:t>
            </a:r>
            <a:r>
              <a:rPr lang="en-US" altLang="zh-CN" sz="2400" dirty="0">
                <a:solidFill>
                  <a:schemeClr val="tx1"/>
                </a:solidFill>
                <a:latin typeface="Calibri" panose="020F0502020204030204" pitchFamily="34" charset="0"/>
              </a:rPr>
              <a:t> regulated genes</a:t>
            </a:r>
            <a:endParaRPr lang="zh-CN" altLang="en-US" sz="2400" dirty="0">
              <a:solidFill>
                <a:schemeClr val="tx1"/>
              </a:solidFill>
              <a:latin typeface="Calibri" panose="020F0502020204030204" pitchFamily="34" charset="0"/>
            </a:endParaRPr>
          </a:p>
        </p:txBody>
      </p:sp>
      <p:sp>
        <p:nvSpPr>
          <p:cNvPr id="6" name="右箭头 5">
            <a:hlinkClick r:id="rId3"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650108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permutation</a:t>
            </a:r>
            <a:endParaRPr lang="zh-CN" altLang="en-US" dirty="0"/>
          </a:p>
        </p:txBody>
      </p:sp>
      <p:sp>
        <p:nvSpPr>
          <p:cNvPr id="12" name="内容占位符 11"/>
          <p:cNvSpPr>
            <a:spLocks noGrp="1"/>
          </p:cNvSpPr>
          <p:nvPr>
            <p:ph idx="1"/>
          </p:nvPr>
        </p:nvSpPr>
        <p:spPr/>
        <p:txBody>
          <a:bodyPr>
            <a:normAutofit/>
          </a:bodyPr>
          <a:lstStyle/>
          <a:p>
            <a:r>
              <a:rPr lang="en-US" altLang="zh-CN" sz="2000" dirty="0" smtClean="0">
                <a:solidFill>
                  <a:schemeClr val="tx1"/>
                </a:solidFill>
              </a:rPr>
              <a:t>Why?</a:t>
            </a:r>
          </a:p>
          <a:p>
            <a:r>
              <a:rPr lang="en-US" altLang="zh-CN" sz="2000" dirty="0" smtClean="0">
                <a:solidFill>
                  <a:schemeClr val="tx1"/>
                </a:solidFill>
              </a:rPr>
              <a:t>To </a:t>
            </a:r>
            <a:r>
              <a:rPr lang="en-US" altLang="zh-CN" sz="2000" dirty="0">
                <a:solidFill>
                  <a:schemeClr val="tx1"/>
                </a:solidFill>
              </a:rPr>
              <a:t>access the significance of </a:t>
            </a:r>
            <a:r>
              <a:rPr lang="en-US" altLang="zh-CN" sz="2000" dirty="0" smtClean="0">
                <a:solidFill>
                  <a:schemeClr val="tx1"/>
                </a:solidFill>
              </a:rPr>
              <a:t>NS.</a:t>
            </a:r>
            <a:endParaRPr lang="zh-CN" altLang="en-US" sz="2000" dirty="0">
              <a:solidFill>
                <a:schemeClr val="tx1"/>
              </a:solidFill>
            </a:endParaRPr>
          </a:p>
        </p:txBody>
      </p:sp>
    </p:spTree>
    <p:extLst>
      <p:ext uri="{BB962C8B-B14F-4D97-AF65-F5344CB8AC3E}">
        <p14:creationId xmlns:p14="http://schemas.microsoft.com/office/powerpoint/2010/main" val="149712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permutation</a:t>
            </a:r>
            <a:endParaRPr lang="zh-CN" altLang="en-US" dirty="0"/>
          </a:p>
        </p:txBody>
      </p:sp>
      <p:sp>
        <p:nvSpPr>
          <p:cNvPr id="4" name="右箭头 3">
            <a:hlinkClick r:id="rId2"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
        <p:nvSpPr>
          <p:cNvPr id="5" name="内容占位符 7"/>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zh-CN" dirty="0" smtClean="0">
                <a:hlinkClick r:id="rId3" action="ppaction://hlinksldjump"/>
              </a:rPr>
              <a:t>GACE</a:t>
            </a:r>
            <a:r>
              <a:rPr lang="en-US" altLang="zh-CN" dirty="0" smtClean="0"/>
              <a:t>                   VS                   WACE</a:t>
            </a:r>
            <a:endParaRPr lang="en-US" altLang="zh-CN" dirty="0" smtClean="0"/>
          </a:p>
        </p:txBody>
      </p:sp>
      <p:sp>
        <p:nvSpPr>
          <p:cNvPr id="6" name="文本框 5"/>
          <p:cNvSpPr txBox="1"/>
          <p:nvPr/>
        </p:nvSpPr>
        <p:spPr>
          <a:xfrm>
            <a:off x="6096248" y="2323075"/>
            <a:ext cx="2592288" cy="1323439"/>
          </a:xfrm>
          <a:prstGeom prst="rect">
            <a:avLst/>
          </a:prstGeom>
          <a:noFill/>
        </p:spPr>
        <p:txBody>
          <a:bodyPr wrap="square" rtlCol="0">
            <a:spAutoFit/>
          </a:bodyPr>
          <a:lstStyle/>
          <a:p>
            <a:r>
              <a:rPr lang="en-US" altLang="zh-CN" sz="2000" dirty="0"/>
              <a:t>Randomly </a:t>
            </a:r>
            <a:r>
              <a:rPr lang="en-US" altLang="zh-CN" sz="2000" dirty="0" smtClean="0"/>
              <a:t>assign class </a:t>
            </a:r>
            <a:r>
              <a:rPr lang="en-US" altLang="zh-CN" sz="2000" dirty="0"/>
              <a:t>labels </a:t>
            </a:r>
            <a:r>
              <a:rPr lang="en-US" altLang="zh-CN" sz="2000" dirty="0" smtClean="0"/>
              <a:t>to each expression </a:t>
            </a:r>
            <a:r>
              <a:rPr lang="en-US" altLang="zh-CN" sz="2000" dirty="0"/>
              <a:t>values of each </a:t>
            </a:r>
            <a:r>
              <a:rPr lang="en-US" altLang="zh-CN" sz="2000" dirty="0" smtClean="0"/>
              <a:t>gene</a:t>
            </a:r>
            <a:endParaRPr lang="zh-CN" altLang="en-US" sz="2000" dirty="0"/>
          </a:p>
        </p:txBody>
      </p:sp>
      <p:sp>
        <p:nvSpPr>
          <p:cNvPr id="7" name="文本框 6"/>
          <p:cNvSpPr txBox="1"/>
          <p:nvPr/>
        </p:nvSpPr>
        <p:spPr>
          <a:xfrm>
            <a:off x="1403648" y="2549593"/>
            <a:ext cx="2006302" cy="707886"/>
          </a:xfrm>
          <a:prstGeom prst="rect">
            <a:avLst/>
          </a:prstGeom>
          <a:noFill/>
        </p:spPr>
        <p:txBody>
          <a:bodyPr wrap="square" rtlCol="0">
            <a:spAutoFit/>
          </a:bodyPr>
          <a:lstStyle/>
          <a:p>
            <a:r>
              <a:rPr lang="en-US" altLang="zh-CN" sz="2000" dirty="0" smtClean="0"/>
              <a:t>Shuffle the </a:t>
            </a:r>
          </a:p>
          <a:p>
            <a:r>
              <a:rPr lang="en-US" altLang="zh-CN" sz="2000" dirty="0" smtClean="0"/>
              <a:t>t-statistics( or ES)</a:t>
            </a:r>
            <a:endParaRPr lang="zh-CN" altLang="en-US" sz="20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7994" y="3613226"/>
            <a:ext cx="5688012" cy="3130886"/>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4431908" y="2500969"/>
            <a:ext cx="617477" cy="584775"/>
          </a:xfrm>
          <a:prstGeom prst="rect">
            <a:avLst/>
          </a:prstGeom>
          <a:noFill/>
        </p:spPr>
        <p:txBody>
          <a:bodyPr wrap="none" rtlCol="0">
            <a:spAutoFit/>
          </a:bodyPr>
          <a:lstStyle/>
          <a:p>
            <a:r>
              <a:rPr lang="en-US" altLang="zh-CN" sz="3200" dirty="0"/>
              <a:t>VS</a:t>
            </a:r>
            <a:endParaRPr lang="zh-CN" altLang="en-US" sz="3200" dirty="0"/>
          </a:p>
        </p:txBody>
      </p:sp>
      <p:sp>
        <p:nvSpPr>
          <p:cNvPr id="9" name="文本框 8"/>
          <p:cNvSpPr txBox="1"/>
          <p:nvPr/>
        </p:nvSpPr>
        <p:spPr>
          <a:xfrm>
            <a:off x="1974421" y="2020449"/>
            <a:ext cx="5724879"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zh-CN" dirty="0"/>
              <a:t>Such a non-zero mean null distribution increases both type I and type II errors in the statistical evaluation of NS, since for the same magnitude, a negative NS could be assumed to be significant, but the respective positive NS was not.</a:t>
            </a:r>
            <a:endParaRPr lang="zh-CN" altLang="en-US" dirty="0"/>
          </a:p>
        </p:txBody>
      </p:sp>
    </p:spTree>
    <p:extLst>
      <p:ext uri="{BB962C8B-B14F-4D97-AF65-F5344CB8AC3E}">
        <p14:creationId xmlns:p14="http://schemas.microsoft.com/office/powerpoint/2010/main" val="352087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GACE</a:t>
            </a:r>
            <a:endParaRPr lang="zh-CN" altLang="en-US" dirty="0"/>
          </a:p>
        </p:txBody>
      </p:sp>
      <p:sp>
        <p:nvSpPr>
          <p:cNvPr id="3" name="内容占位符 2"/>
          <p:cNvSpPr>
            <a:spLocks noGrp="1"/>
          </p:cNvSpPr>
          <p:nvPr>
            <p:ph idx="1"/>
          </p:nvPr>
        </p:nvSpPr>
        <p:spPr/>
        <p:txBody>
          <a:bodyPr/>
          <a:lstStyle/>
          <a:p>
            <a:r>
              <a:rPr lang="en-US" altLang="zh-CN" sz="2000" b="1" dirty="0" smtClean="0">
                <a:solidFill>
                  <a:schemeClr val="tx1"/>
                </a:solidFill>
              </a:rPr>
              <a:t>Gaussian transform</a:t>
            </a:r>
          </a:p>
          <a:p>
            <a:endParaRPr lang="en-US" altLang="zh-CN" dirty="0"/>
          </a:p>
          <a:p>
            <a:endParaRPr lang="en-US" altLang="zh-CN" dirty="0" smtClean="0"/>
          </a:p>
          <a:p>
            <a:endParaRPr lang="en-US" altLang="zh-CN" dirty="0"/>
          </a:p>
          <a:p>
            <a:r>
              <a:rPr lang="en-US" altLang="zh-CN" sz="2000" b="1" dirty="0" smtClean="0">
                <a:solidFill>
                  <a:schemeClr val="tx1"/>
                </a:solidFill>
              </a:rPr>
              <a:t>Gaussian function:</a:t>
            </a:r>
            <a:endParaRPr lang="zh-CN" altLang="en-US" sz="2000" b="1" dirty="0">
              <a:solidFill>
                <a:schemeClr val="tx1"/>
              </a:solidFill>
            </a:endParaRPr>
          </a:p>
        </p:txBody>
      </p:sp>
      <p:sp>
        <p:nvSpPr>
          <p:cNvPr id="4" name="右箭头 3">
            <a:hlinkClick r:id="rId2"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pic>
        <p:nvPicPr>
          <p:cNvPr id="5" name="图片 4"/>
          <p:cNvPicPr>
            <a:picLocks noChangeAspect="1"/>
          </p:cNvPicPr>
          <p:nvPr/>
        </p:nvPicPr>
        <p:blipFill>
          <a:blip r:embed="rId3"/>
          <a:stretch>
            <a:fillRect/>
          </a:stretch>
        </p:blipFill>
        <p:spPr>
          <a:xfrm>
            <a:off x="2123728" y="2450393"/>
            <a:ext cx="2457450" cy="942975"/>
          </a:xfrm>
          <a:prstGeom prst="rect">
            <a:avLst/>
          </a:prstGeom>
        </p:spPr>
      </p:pic>
      <p:pic>
        <p:nvPicPr>
          <p:cNvPr id="6" name="图片 5"/>
          <p:cNvPicPr>
            <a:picLocks noChangeAspect="1"/>
          </p:cNvPicPr>
          <p:nvPr/>
        </p:nvPicPr>
        <p:blipFill>
          <a:blip r:embed="rId4"/>
          <a:stretch>
            <a:fillRect/>
          </a:stretch>
        </p:blipFill>
        <p:spPr>
          <a:xfrm>
            <a:off x="2143572" y="4509120"/>
            <a:ext cx="2875083" cy="648072"/>
          </a:xfrm>
          <a:prstGeom prst="rect">
            <a:avLst/>
          </a:prstGeom>
        </p:spPr>
      </p:pic>
    </p:spTree>
    <p:extLst>
      <p:ext uri="{BB962C8B-B14F-4D97-AF65-F5344CB8AC3E}">
        <p14:creationId xmlns:p14="http://schemas.microsoft.com/office/powerpoint/2010/main" val="835950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results</a:t>
            </a:r>
            <a:endParaRPr lang="zh-CN" altLang="en-US" b="1" dirty="0"/>
          </a:p>
        </p:txBody>
      </p:sp>
      <p:sp>
        <p:nvSpPr>
          <p:cNvPr id="3" name="内容占位符 2"/>
          <p:cNvSpPr>
            <a:spLocks noGrp="1"/>
          </p:cNvSpPr>
          <p:nvPr>
            <p:ph idx="1"/>
          </p:nvPr>
        </p:nvSpPr>
        <p:spPr>
          <a:xfrm>
            <a:off x="1942415" y="2133600"/>
            <a:ext cx="6806049" cy="3777622"/>
          </a:xfrm>
        </p:spPr>
        <p:txBody>
          <a:bodyPr>
            <a:normAutofit/>
          </a:bodyPr>
          <a:lstStyle/>
          <a:p>
            <a:r>
              <a:rPr lang="en-US" altLang="zh-CN" sz="2400" dirty="0" smtClean="0">
                <a:solidFill>
                  <a:schemeClr val="tx1"/>
                </a:solidFill>
                <a:latin typeface="Calibri" panose="020F0502020204030204" pitchFamily="34" charset="0"/>
              </a:rPr>
              <a:t>Performance comparison of WACE and GACE</a:t>
            </a:r>
          </a:p>
          <a:p>
            <a:r>
              <a:rPr lang="en-US" altLang="zh-CN" sz="2400" dirty="0">
                <a:solidFill>
                  <a:schemeClr val="tx1"/>
                </a:solidFill>
                <a:latin typeface="Calibri" panose="020F0502020204030204" pitchFamily="34" charset="0"/>
              </a:rPr>
              <a:t>Amplified regions associated with poor outcome </a:t>
            </a:r>
            <a:r>
              <a:rPr lang="en-US" altLang="zh-CN" sz="2400" dirty="0" smtClean="0">
                <a:solidFill>
                  <a:schemeClr val="tx1"/>
                </a:solidFill>
                <a:latin typeface="Calibri" panose="020F0502020204030204" pitchFamily="34" charset="0"/>
              </a:rPr>
              <a:t>affect cell cycle</a:t>
            </a:r>
          </a:p>
          <a:p>
            <a:r>
              <a:rPr lang="en-US" altLang="zh-CN" sz="2400" dirty="0">
                <a:solidFill>
                  <a:schemeClr val="tx1"/>
                </a:solidFill>
                <a:latin typeface="Calibri" panose="020F0502020204030204" pitchFamily="34" charset="0"/>
              </a:rPr>
              <a:t>ICNV regions versus </a:t>
            </a:r>
            <a:r>
              <a:rPr lang="en-US" altLang="zh-CN" sz="2400" dirty="0" err="1">
                <a:solidFill>
                  <a:schemeClr val="tx1"/>
                </a:solidFill>
                <a:latin typeface="Calibri" panose="020F0502020204030204" pitchFamily="34" charset="0"/>
              </a:rPr>
              <a:t>aCGH</a:t>
            </a:r>
            <a:r>
              <a:rPr lang="en-US" altLang="zh-CN" sz="2400" dirty="0">
                <a:solidFill>
                  <a:schemeClr val="tx1"/>
                </a:solidFill>
                <a:latin typeface="Calibri" panose="020F0502020204030204" pitchFamily="34" charset="0"/>
              </a:rPr>
              <a:t> based </a:t>
            </a:r>
            <a:r>
              <a:rPr lang="en-US" altLang="zh-CN" sz="2400" dirty="0" smtClean="0">
                <a:solidFill>
                  <a:schemeClr val="tx1"/>
                </a:solidFill>
                <a:latin typeface="Calibri" panose="020F0502020204030204" pitchFamily="34" charset="0"/>
              </a:rPr>
              <a:t>regions</a:t>
            </a:r>
          </a:p>
          <a:p>
            <a:r>
              <a:rPr lang="en-US" altLang="zh-CN" sz="2400" dirty="0">
                <a:solidFill>
                  <a:schemeClr val="tx1"/>
                </a:solidFill>
                <a:latin typeface="Calibri" panose="020F0502020204030204" pitchFamily="34" charset="0"/>
              </a:rPr>
              <a:t>Breast Cancer Gene Regulatory </a:t>
            </a:r>
            <a:r>
              <a:rPr lang="en-US" altLang="zh-CN" sz="2400" dirty="0" smtClean="0">
                <a:solidFill>
                  <a:schemeClr val="tx1"/>
                </a:solidFill>
                <a:latin typeface="Calibri" panose="020F0502020204030204" pitchFamily="34" charset="0"/>
              </a:rPr>
              <a:t>Networks</a:t>
            </a:r>
          </a:p>
          <a:p>
            <a:r>
              <a:rPr lang="en-US" altLang="zh-CN" sz="2400" dirty="0">
                <a:solidFill>
                  <a:schemeClr val="tx1"/>
                </a:solidFill>
                <a:latin typeface="Calibri" panose="020F0502020204030204" pitchFamily="34" charset="0"/>
              </a:rPr>
              <a:t>Key Driver </a:t>
            </a:r>
            <a:r>
              <a:rPr lang="en-US" altLang="zh-CN" sz="2400" dirty="0" smtClean="0">
                <a:solidFill>
                  <a:schemeClr val="tx1"/>
                </a:solidFill>
                <a:latin typeface="Calibri" panose="020F0502020204030204" pitchFamily="34" charset="0"/>
              </a:rPr>
              <a:t>Analysis</a:t>
            </a:r>
          </a:p>
          <a:p>
            <a:r>
              <a:rPr lang="en-US" altLang="zh-CN" sz="2400" dirty="0">
                <a:solidFill>
                  <a:schemeClr val="tx1"/>
                </a:solidFill>
                <a:latin typeface="Calibri" panose="020F0502020204030204" pitchFamily="34" charset="0"/>
              </a:rPr>
              <a:t>Validation of key drivers via in vitro </a:t>
            </a:r>
            <a:r>
              <a:rPr lang="en-US" altLang="zh-CN" sz="2400" dirty="0" err="1">
                <a:solidFill>
                  <a:schemeClr val="tx1"/>
                </a:solidFill>
                <a:latin typeface="Calibri" panose="020F0502020204030204" pitchFamily="34" charset="0"/>
              </a:rPr>
              <a:t>siRNA</a:t>
            </a:r>
            <a:r>
              <a:rPr lang="en-US" altLang="zh-CN" sz="2400" dirty="0">
                <a:solidFill>
                  <a:schemeClr val="tx1"/>
                </a:solidFill>
                <a:latin typeface="Calibri" panose="020F0502020204030204" pitchFamily="34" charset="0"/>
              </a:rPr>
              <a:t> </a:t>
            </a:r>
            <a:r>
              <a:rPr lang="en-US" altLang="zh-CN" sz="2400" dirty="0" smtClean="0">
                <a:solidFill>
                  <a:schemeClr val="tx1"/>
                </a:solidFill>
                <a:latin typeface="Calibri" panose="020F0502020204030204" pitchFamily="34" charset="0"/>
              </a:rPr>
              <a:t>knockdown experiments</a:t>
            </a:r>
            <a:endParaRPr lang="zh-CN" alt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290271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dirty="0"/>
              <a:t>Performance comparison of WACE and </a:t>
            </a:r>
            <a:r>
              <a:rPr lang="en-US" altLang="zh-CN" sz="3200" dirty="0" smtClean="0"/>
              <a:t>GACE</a:t>
            </a:r>
            <a:endParaRPr lang="zh-CN" altLang="en-US" sz="3200" dirty="0"/>
          </a:p>
        </p:txBody>
      </p:sp>
      <p:sp>
        <p:nvSpPr>
          <p:cNvPr id="3" name="内容占位符 2"/>
          <p:cNvSpPr>
            <a:spLocks noGrp="1"/>
          </p:cNvSpPr>
          <p:nvPr>
            <p:ph idx="1"/>
          </p:nvPr>
        </p:nvSpPr>
        <p:spPr/>
        <p:txBody>
          <a:bodyPr>
            <a:noAutofit/>
          </a:bodyPr>
          <a:lstStyle/>
          <a:p>
            <a:r>
              <a:rPr lang="en-US" altLang="zh-CN" sz="2400" dirty="0" smtClean="0">
                <a:solidFill>
                  <a:schemeClr val="tx1"/>
                </a:solidFill>
                <a:latin typeface="Calibri" panose="020F0502020204030204" pitchFamily="34" charset="0"/>
              </a:rPr>
              <a:t>improved GACE by introducing:</a:t>
            </a:r>
          </a:p>
          <a:p>
            <a:pPr lvl="1"/>
            <a:r>
              <a:rPr lang="en-US" altLang="zh-CN" sz="2000" dirty="0" smtClean="0">
                <a:solidFill>
                  <a:schemeClr val="tx1"/>
                </a:solidFill>
                <a:latin typeface="Calibri" panose="020F0502020204030204" pitchFamily="34" charset="0"/>
              </a:rPr>
              <a:t>a wavelet </a:t>
            </a:r>
            <a:r>
              <a:rPr lang="en-US" altLang="zh-CN" sz="2000" dirty="0">
                <a:solidFill>
                  <a:schemeClr val="tx1"/>
                </a:solidFill>
                <a:latin typeface="Calibri" panose="020F0502020204030204" pitchFamily="34" charset="0"/>
              </a:rPr>
              <a:t>based smoothing </a:t>
            </a:r>
            <a:r>
              <a:rPr lang="en-US" altLang="zh-CN" sz="2000" dirty="0" smtClean="0">
                <a:solidFill>
                  <a:schemeClr val="tx1"/>
                </a:solidFill>
                <a:latin typeface="Calibri" panose="020F0502020204030204" pitchFamily="34" charset="0"/>
              </a:rPr>
              <a:t>technique</a:t>
            </a:r>
          </a:p>
          <a:p>
            <a:pPr lvl="1"/>
            <a:r>
              <a:rPr lang="en-US" altLang="zh-CN" sz="2000" dirty="0" smtClean="0">
                <a:solidFill>
                  <a:schemeClr val="tx1"/>
                </a:solidFill>
                <a:latin typeface="Calibri" panose="020F0502020204030204" pitchFamily="34" charset="0"/>
              </a:rPr>
              <a:t>a </a:t>
            </a:r>
            <a:r>
              <a:rPr lang="en-US" altLang="zh-CN" sz="2000" dirty="0">
                <a:solidFill>
                  <a:schemeClr val="tx1"/>
                </a:solidFill>
                <a:latin typeface="Calibri" panose="020F0502020204030204" pitchFamily="34" charset="0"/>
              </a:rPr>
              <a:t>new statistical method for assessing </a:t>
            </a:r>
            <a:r>
              <a:rPr lang="en-US" altLang="zh-CN" sz="2000" dirty="0" smtClean="0">
                <a:solidFill>
                  <a:schemeClr val="tx1"/>
                </a:solidFill>
                <a:latin typeface="Calibri" panose="020F0502020204030204" pitchFamily="34" charset="0"/>
              </a:rPr>
              <a:t>significance of putative CNV regions</a:t>
            </a:r>
            <a:r>
              <a:rPr lang="en-US" altLang="zh-CN" sz="2000" dirty="0">
                <a:solidFill>
                  <a:schemeClr val="tx1"/>
                </a:solidFill>
                <a:latin typeface="Calibri" panose="020F0502020204030204" pitchFamily="34" charset="0"/>
              </a:rPr>
              <a:t>. </a:t>
            </a:r>
            <a:endParaRPr lang="en-US" altLang="zh-CN" sz="2000" dirty="0" smtClean="0">
              <a:solidFill>
                <a:schemeClr val="tx1"/>
              </a:solidFill>
              <a:latin typeface="Calibri" panose="020F0502020204030204" pitchFamily="34" charset="0"/>
            </a:endParaRPr>
          </a:p>
          <a:p>
            <a:r>
              <a:rPr lang="en-US" altLang="zh-CN" sz="2400" dirty="0" smtClean="0">
                <a:solidFill>
                  <a:schemeClr val="tx1"/>
                </a:solidFill>
                <a:latin typeface="Calibri" panose="020F0502020204030204" pitchFamily="34" charset="0"/>
              </a:rPr>
              <a:t>Findings:</a:t>
            </a:r>
          </a:p>
          <a:p>
            <a:pPr lvl="1"/>
            <a:r>
              <a:rPr lang="en-US" altLang="zh-CN" sz="2000" dirty="0" smtClean="0">
                <a:solidFill>
                  <a:schemeClr val="tx1"/>
                </a:solidFill>
                <a:latin typeface="Calibri" panose="020F0502020204030204" pitchFamily="34" charset="0"/>
              </a:rPr>
              <a:t>WACE uncovered almost three times </a:t>
            </a:r>
            <a:r>
              <a:rPr lang="en-US" altLang="zh-CN" sz="2000" dirty="0">
                <a:solidFill>
                  <a:schemeClr val="tx1"/>
                </a:solidFill>
                <a:latin typeface="Calibri" panose="020F0502020204030204" pitchFamily="34" charset="0"/>
              </a:rPr>
              <a:t>as many expression ICNV regions </a:t>
            </a:r>
            <a:r>
              <a:rPr lang="en-US" altLang="zh-CN" sz="2000" dirty="0" smtClean="0">
                <a:solidFill>
                  <a:schemeClr val="tx1"/>
                </a:solidFill>
                <a:latin typeface="Calibri" panose="020F0502020204030204" pitchFamily="34" charset="0"/>
              </a:rPr>
              <a:t>overlapping with the </a:t>
            </a:r>
            <a:r>
              <a:rPr lang="en-US" altLang="zh-CN" sz="2000" dirty="0" err="1" smtClean="0">
                <a:solidFill>
                  <a:schemeClr val="tx1"/>
                </a:solidFill>
                <a:latin typeface="Calibri" panose="020F0502020204030204" pitchFamily="34" charset="0"/>
              </a:rPr>
              <a:t>aCGH</a:t>
            </a:r>
            <a:r>
              <a:rPr lang="en-US" altLang="zh-CN" sz="2000" dirty="0" smtClean="0">
                <a:solidFill>
                  <a:schemeClr val="tx1"/>
                </a:solidFill>
                <a:latin typeface="Calibri" panose="020F0502020204030204" pitchFamily="34" charset="0"/>
              </a:rPr>
              <a:t> ICNV regions compared </a:t>
            </a:r>
            <a:r>
              <a:rPr lang="en-US" altLang="zh-CN" sz="2000" dirty="0">
                <a:solidFill>
                  <a:schemeClr val="tx1"/>
                </a:solidFill>
                <a:latin typeface="Calibri" panose="020F0502020204030204" pitchFamily="34" charset="0"/>
              </a:rPr>
              <a:t>to </a:t>
            </a:r>
            <a:r>
              <a:rPr lang="en-US" altLang="zh-CN" sz="2000" dirty="0" smtClean="0">
                <a:solidFill>
                  <a:schemeClr val="tx1"/>
                </a:solidFill>
                <a:latin typeface="Calibri" panose="020F0502020204030204" pitchFamily="34" charset="0"/>
              </a:rPr>
              <a:t>GACE</a:t>
            </a:r>
            <a:endParaRPr lang="en-US" altLang="zh-CN" sz="2000" dirty="0">
              <a:solidFill>
                <a:schemeClr val="tx1"/>
              </a:solidFill>
              <a:latin typeface="Calibri" panose="020F0502020204030204" pitchFamily="34" charset="0"/>
            </a:endParaRPr>
          </a:p>
          <a:p>
            <a:pPr lvl="1"/>
            <a:r>
              <a:rPr lang="en-US" altLang="zh-CN" sz="2000" dirty="0" smtClean="0">
                <a:solidFill>
                  <a:schemeClr val="tx1"/>
                </a:solidFill>
                <a:latin typeface="Calibri" panose="020F0502020204030204" pitchFamily="34" charset="0"/>
              </a:rPr>
              <a:t>these two sets of regions identified </a:t>
            </a:r>
            <a:r>
              <a:rPr lang="en-US" altLang="zh-CN" sz="2000" dirty="0">
                <a:solidFill>
                  <a:schemeClr val="tx1"/>
                </a:solidFill>
                <a:latin typeface="Calibri" panose="020F0502020204030204" pitchFamily="34" charset="0"/>
              </a:rPr>
              <a:t>by </a:t>
            </a:r>
            <a:r>
              <a:rPr lang="en-US" altLang="zh-CN" sz="2000" dirty="0" smtClean="0">
                <a:solidFill>
                  <a:schemeClr val="tx1"/>
                </a:solidFill>
                <a:latin typeface="Calibri" panose="020F0502020204030204" pitchFamily="34" charset="0"/>
              </a:rPr>
              <a:t>WACE were </a:t>
            </a:r>
            <a:r>
              <a:rPr lang="en-US" altLang="zh-CN" sz="2000" dirty="0">
                <a:solidFill>
                  <a:schemeClr val="tx1"/>
                </a:solidFill>
                <a:latin typeface="Calibri" panose="020F0502020204030204" pitchFamily="34" charset="0"/>
              </a:rPr>
              <a:t>better correlated with each other than those </a:t>
            </a:r>
            <a:r>
              <a:rPr lang="en-US" altLang="zh-CN" sz="2000" dirty="0" smtClean="0">
                <a:solidFill>
                  <a:schemeClr val="tx1"/>
                </a:solidFill>
                <a:latin typeface="Calibri" panose="020F0502020204030204" pitchFamily="34" charset="0"/>
              </a:rPr>
              <a:t>identified </a:t>
            </a:r>
            <a:r>
              <a:rPr lang="en-US" altLang="zh-CN" sz="2000" dirty="0">
                <a:solidFill>
                  <a:schemeClr val="tx1"/>
                </a:solidFill>
                <a:latin typeface="Calibri" panose="020F0502020204030204" pitchFamily="34" charset="0"/>
              </a:rPr>
              <a:t>by GACE.</a:t>
            </a:r>
            <a:endParaRPr lang="en-US" altLang="zh-CN" sz="200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959778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Structure</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751311435"/>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806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5" name="内容占位符 4"/>
          <p:cNvSpPr>
            <a:spLocks noGrp="1"/>
          </p:cNvSpPr>
          <p:nvPr>
            <p:ph sz="half" idx="1"/>
          </p:nvPr>
        </p:nvSpPr>
        <p:spPr/>
        <p:txBody>
          <a:bodyPr/>
          <a:lstStyle/>
          <a:p>
            <a:endParaRPr lang="zh-CN" altLang="en-US"/>
          </a:p>
        </p:txBody>
      </p:sp>
      <p:sp>
        <p:nvSpPr>
          <p:cNvPr id="6" name="内容占位符 5"/>
          <p:cNvSpPr>
            <a:spLocks noGrp="1"/>
          </p:cNvSpPr>
          <p:nvPr>
            <p:ph sz="half" idx="2"/>
          </p:nvPr>
        </p:nvSpPr>
        <p:spPr/>
        <p:txBody>
          <a:bodyPr/>
          <a:lstStyle/>
          <a:p>
            <a:endParaRPr lang="zh-CN" altLang="en-US" dirty="0"/>
          </a:p>
        </p:txBody>
      </p:sp>
      <p:pic>
        <p:nvPicPr>
          <p:cNvPr id="102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554708"/>
            <a:ext cx="41052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132856"/>
            <a:ext cx="4838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204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endParaRPr lang="zh-CN" altLang="en-US" dirty="0"/>
          </a:p>
        </p:txBody>
      </p:sp>
      <p:sp>
        <p:nvSpPr>
          <p:cNvPr id="4" name="内容占位符 3"/>
          <p:cNvSpPr>
            <a:spLocks noGrp="1"/>
          </p:cNvSpPr>
          <p:nvPr>
            <p:ph sz="half" idx="2"/>
          </p:nvPr>
        </p:nvSpPr>
        <p:spPr/>
        <p:txBody>
          <a:bodyPr/>
          <a:lstStyle/>
          <a:p>
            <a:endParaRPr lang="zh-CN" altLang="en-US"/>
          </a:p>
        </p:txBody>
      </p:sp>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5630"/>
            <a:ext cx="3827636" cy="580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spect="1" noChangeArrowheads="1" noTextEdit="1"/>
          </p:cNvSpPr>
          <p:nvPr/>
        </p:nvSpPr>
        <p:spPr bwMode="auto">
          <a:xfrm>
            <a:off x="4062413" y="917575"/>
            <a:ext cx="5076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1289" name="组合 11288"/>
          <p:cNvGrpSpPr/>
          <p:nvPr/>
        </p:nvGrpSpPr>
        <p:grpSpPr>
          <a:xfrm>
            <a:off x="4981576" y="528639"/>
            <a:ext cx="3705224" cy="2705099"/>
            <a:chOff x="4154488" y="985838"/>
            <a:chExt cx="2559050" cy="1893887"/>
          </a:xfrm>
        </p:grpSpPr>
        <p:sp>
          <p:nvSpPr>
            <p:cNvPr id="7" name="Rectangle 7"/>
            <p:cNvSpPr>
              <a:spLocks noChangeArrowheads="1"/>
            </p:cNvSpPr>
            <p:nvPr/>
          </p:nvSpPr>
          <p:spPr bwMode="auto">
            <a:xfrm>
              <a:off x="4467226" y="1200150"/>
              <a:ext cx="2038350" cy="1679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5489576" y="1395413"/>
              <a:ext cx="349250" cy="650875"/>
            </a:xfrm>
            <a:custGeom>
              <a:avLst/>
              <a:gdLst>
                <a:gd name="T0" fmla="*/ 220 w 220"/>
                <a:gd name="T1" fmla="*/ 66 h 410"/>
                <a:gd name="T2" fmla="*/ 170 w 220"/>
                <a:gd name="T3" fmla="*/ 39 h 410"/>
                <a:gd name="T4" fmla="*/ 116 w 220"/>
                <a:gd name="T5" fmla="*/ 16 h 410"/>
                <a:gd name="T6" fmla="*/ 58 w 220"/>
                <a:gd name="T7" fmla="*/ 4 h 410"/>
                <a:gd name="T8" fmla="*/ 0 w 220"/>
                <a:gd name="T9" fmla="*/ 0 h 410"/>
                <a:gd name="T10" fmla="*/ 0 w 220"/>
                <a:gd name="T11" fmla="*/ 410 h 410"/>
                <a:gd name="T12" fmla="*/ 220 w 220"/>
                <a:gd name="T13" fmla="*/ 66 h 410"/>
              </a:gdLst>
              <a:ahLst/>
              <a:cxnLst>
                <a:cxn ang="0">
                  <a:pos x="T0" y="T1"/>
                </a:cxn>
                <a:cxn ang="0">
                  <a:pos x="T2" y="T3"/>
                </a:cxn>
                <a:cxn ang="0">
                  <a:pos x="T4" y="T5"/>
                </a:cxn>
                <a:cxn ang="0">
                  <a:pos x="T6" y="T7"/>
                </a:cxn>
                <a:cxn ang="0">
                  <a:pos x="T8" y="T9"/>
                </a:cxn>
                <a:cxn ang="0">
                  <a:pos x="T10" y="T11"/>
                </a:cxn>
                <a:cxn ang="0">
                  <a:pos x="T12" y="T13"/>
                </a:cxn>
              </a:cxnLst>
              <a:rect l="0" t="0" r="r" b="b"/>
              <a:pathLst>
                <a:path w="220" h="410">
                  <a:moveTo>
                    <a:pt x="220" y="66"/>
                  </a:moveTo>
                  <a:lnTo>
                    <a:pt x="170" y="39"/>
                  </a:lnTo>
                  <a:lnTo>
                    <a:pt x="116" y="16"/>
                  </a:lnTo>
                  <a:lnTo>
                    <a:pt x="58" y="4"/>
                  </a:lnTo>
                  <a:lnTo>
                    <a:pt x="0" y="0"/>
                  </a:lnTo>
                  <a:lnTo>
                    <a:pt x="0" y="410"/>
                  </a:lnTo>
                  <a:lnTo>
                    <a:pt x="220" y="66"/>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noEditPoints="1"/>
            </p:cNvSpPr>
            <p:nvPr/>
          </p:nvSpPr>
          <p:spPr bwMode="auto">
            <a:xfrm>
              <a:off x="5483226" y="1395413"/>
              <a:ext cx="355600" cy="650875"/>
            </a:xfrm>
            <a:custGeom>
              <a:avLst/>
              <a:gdLst>
                <a:gd name="T0" fmla="*/ 220 w 224"/>
                <a:gd name="T1" fmla="*/ 66 h 410"/>
                <a:gd name="T2" fmla="*/ 220 w 224"/>
                <a:gd name="T3" fmla="*/ 66 h 410"/>
                <a:gd name="T4" fmla="*/ 197 w 224"/>
                <a:gd name="T5" fmla="*/ 51 h 410"/>
                <a:gd name="T6" fmla="*/ 170 w 224"/>
                <a:gd name="T7" fmla="*/ 39 h 410"/>
                <a:gd name="T8" fmla="*/ 143 w 224"/>
                <a:gd name="T9" fmla="*/ 27 h 410"/>
                <a:gd name="T10" fmla="*/ 116 w 224"/>
                <a:gd name="T11" fmla="*/ 20 h 410"/>
                <a:gd name="T12" fmla="*/ 89 w 224"/>
                <a:gd name="T13" fmla="*/ 12 h 410"/>
                <a:gd name="T14" fmla="*/ 62 w 224"/>
                <a:gd name="T15" fmla="*/ 8 h 410"/>
                <a:gd name="T16" fmla="*/ 35 w 224"/>
                <a:gd name="T17" fmla="*/ 4 h 410"/>
                <a:gd name="T18" fmla="*/ 4 w 224"/>
                <a:gd name="T19" fmla="*/ 4 h 410"/>
                <a:gd name="T20" fmla="*/ 8 w 224"/>
                <a:gd name="T21" fmla="*/ 0 h 410"/>
                <a:gd name="T22" fmla="*/ 8 w 224"/>
                <a:gd name="T23" fmla="*/ 410 h 410"/>
                <a:gd name="T24" fmla="*/ 4 w 224"/>
                <a:gd name="T25" fmla="*/ 406 h 410"/>
                <a:gd name="T26" fmla="*/ 220 w 224"/>
                <a:gd name="T27" fmla="*/ 66 h 410"/>
                <a:gd name="T28" fmla="*/ 8 w 224"/>
                <a:gd name="T29" fmla="*/ 410 h 410"/>
                <a:gd name="T30" fmla="*/ 4 w 224"/>
                <a:gd name="T31" fmla="*/ 410 h 410"/>
                <a:gd name="T32" fmla="*/ 0 w 224"/>
                <a:gd name="T33" fmla="*/ 410 h 410"/>
                <a:gd name="T34" fmla="*/ 0 w 224"/>
                <a:gd name="T35" fmla="*/ 0 h 410"/>
                <a:gd name="T36" fmla="*/ 4 w 224"/>
                <a:gd name="T37" fmla="*/ 0 h 410"/>
                <a:gd name="T38" fmla="*/ 4 w 224"/>
                <a:gd name="T39" fmla="*/ 0 h 410"/>
                <a:gd name="T40" fmla="*/ 35 w 224"/>
                <a:gd name="T41" fmla="*/ 0 h 410"/>
                <a:gd name="T42" fmla="*/ 62 w 224"/>
                <a:gd name="T43" fmla="*/ 4 h 410"/>
                <a:gd name="T44" fmla="*/ 93 w 224"/>
                <a:gd name="T45" fmla="*/ 8 h 410"/>
                <a:gd name="T46" fmla="*/ 120 w 224"/>
                <a:gd name="T47" fmla="*/ 16 h 410"/>
                <a:gd name="T48" fmla="*/ 147 w 224"/>
                <a:gd name="T49" fmla="*/ 24 h 410"/>
                <a:gd name="T50" fmla="*/ 174 w 224"/>
                <a:gd name="T51" fmla="*/ 35 h 410"/>
                <a:gd name="T52" fmla="*/ 201 w 224"/>
                <a:gd name="T53" fmla="*/ 51 h 410"/>
                <a:gd name="T54" fmla="*/ 224 w 224"/>
                <a:gd name="T55" fmla="*/ 62 h 410"/>
                <a:gd name="T56" fmla="*/ 224 w 224"/>
                <a:gd name="T57" fmla="*/ 66 h 410"/>
                <a:gd name="T58" fmla="*/ 224 w 224"/>
                <a:gd name="T59" fmla="*/ 66 h 410"/>
                <a:gd name="T60" fmla="*/ 8 w 224"/>
                <a:gd name="T6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4" h="410">
                  <a:moveTo>
                    <a:pt x="220" y="66"/>
                  </a:moveTo>
                  <a:lnTo>
                    <a:pt x="220" y="66"/>
                  </a:lnTo>
                  <a:lnTo>
                    <a:pt x="197" y="51"/>
                  </a:lnTo>
                  <a:lnTo>
                    <a:pt x="170" y="39"/>
                  </a:lnTo>
                  <a:lnTo>
                    <a:pt x="143" y="27"/>
                  </a:lnTo>
                  <a:lnTo>
                    <a:pt x="116" y="20"/>
                  </a:lnTo>
                  <a:lnTo>
                    <a:pt x="89" y="12"/>
                  </a:lnTo>
                  <a:lnTo>
                    <a:pt x="62" y="8"/>
                  </a:lnTo>
                  <a:lnTo>
                    <a:pt x="35" y="4"/>
                  </a:lnTo>
                  <a:lnTo>
                    <a:pt x="4" y="4"/>
                  </a:lnTo>
                  <a:lnTo>
                    <a:pt x="8" y="0"/>
                  </a:lnTo>
                  <a:lnTo>
                    <a:pt x="8" y="410"/>
                  </a:lnTo>
                  <a:lnTo>
                    <a:pt x="4" y="406"/>
                  </a:lnTo>
                  <a:lnTo>
                    <a:pt x="220" y="66"/>
                  </a:lnTo>
                  <a:close/>
                  <a:moveTo>
                    <a:pt x="8" y="410"/>
                  </a:moveTo>
                  <a:lnTo>
                    <a:pt x="4" y="410"/>
                  </a:lnTo>
                  <a:lnTo>
                    <a:pt x="0" y="410"/>
                  </a:lnTo>
                  <a:lnTo>
                    <a:pt x="0" y="0"/>
                  </a:lnTo>
                  <a:lnTo>
                    <a:pt x="4" y="0"/>
                  </a:lnTo>
                  <a:lnTo>
                    <a:pt x="4" y="0"/>
                  </a:lnTo>
                  <a:lnTo>
                    <a:pt x="35" y="0"/>
                  </a:lnTo>
                  <a:lnTo>
                    <a:pt x="62" y="4"/>
                  </a:lnTo>
                  <a:lnTo>
                    <a:pt x="93" y="8"/>
                  </a:lnTo>
                  <a:lnTo>
                    <a:pt x="120" y="16"/>
                  </a:lnTo>
                  <a:lnTo>
                    <a:pt x="147" y="24"/>
                  </a:lnTo>
                  <a:lnTo>
                    <a:pt x="174" y="35"/>
                  </a:lnTo>
                  <a:lnTo>
                    <a:pt x="201" y="51"/>
                  </a:lnTo>
                  <a:lnTo>
                    <a:pt x="224" y="62"/>
                  </a:lnTo>
                  <a:lnTo>
                    <a:pt x="224" y="66"/>
                  </a:lnTo>
                  <a:lnTo>
                    <a:pt x="224" y="66"/>
                  </a:lnTo>
                  <a:lnTo>
                    <a:pt x="8" y="410"/>
                  </a:lnTo>
                  <a:close/>
                </a:path>
              </a:pathLst>
            </a:custGeom>
            <a:solidFill>
              <a:srgbClr val="00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5318126" y="1500188"/>
              <a:ext cx="814388" cy="1190625"/>
            </a:xfrm>
            <a:custGeom>
              <a:avLst/>
              <a:gdLst>
                <a:gd name="T0" fmla="*/ 0 w 513"/>
                <a:gd name="T1" fmla="*/ 734 h 750"/>
                <a:gd name="T2" fmla="*/ 42 w 513"/>
                <a:gd name="T3" fmla="*/ 746 h 750"/>
                <a:gd name="T4" fmla="*/ 81 w 513"/>
                <a:gd name="T5" fmla="*/ 750 h 750"/>
                <a:gd name="T6" fmla="*/ 123 w 513"/>
                <a:gd name="T7" fmla="*/ 750 h 750"/>
                <a:gd name="T8" fmla="*/ 162 w 513"/>
                <a:gd name="T9" fmla="*/ 746 h 750"/>
                <a:gd name="T10" fmla="*/ 239 w 513"/>
                <a:gd name="T11" fmla="*/ 726 h 750"/>
                <a:gd name="T12" fmla="*/ 308 w 513"/>
                <a:gd name="T13" fmla="*/ 696 h 750"/>
                <a:gd name="T14" fmla="*/ 374 w 513"/>
                <a:gd name="T15" fmla="*/ 653 h 750"/>
                <a:gd name="T16" fmla="*/ 428 w 513"/>
                <a:gd name="T17" fmla="*/ 595 h 750"/>
                <a:gd name="T18" fmla="*/ 470 w 513"/>
                <a:gd name="T19" fmla="*/ 529 h 750"/>
                <a:gd name="T20" fmla="*/ 501 w 513"/>
                <a:gd name="T21" fmla="*/ 452 h 750"/>
                <a:gd name="T22" fmla="*/ 513 w 513"/>
                <a:gd name="T23" fmla="*/ 386 h 750"/>
                <a:gd name="T24" fmla="*/ 513 w 513"/>
                <a:gd name="T25" fmla="*/ 321 h 750"/>
                <a:gd name="T26" fmla="*/ 505 w 513"/>
                <a:gd name="T27" fmla="*/ 259 h 750"/>
                <a:gd name="T28" fmla="*/ 486 w 513"/>
                <a:gd name="T29" fmla="*/ 197 h 750"/>
                <a:gd name="T30" fmla="*/ 459 w 513"/>
                <a:gd name="T31" fmla="*/ 139 h 750"/>
                <a:gd name="T32" fmla="*/ 424 w 513"/>
                <a:gd name="T33" fmla="*/ 85 h 750"/>
                <a:gd name="T34" fmla="*/ 378 w 513"/>
                <a:gd name="T35" fmla="*/ 39 h 750"/>
                <a:gd name="T36" fmla="*/ 328 w 513"/>
                <a:gd name="T37" fmla="*/ 0 h 750"/>
                <a:gd name="T38" fmla="*/ 108 w 513"/>
                <a:gd name="T39" fmla="*/ 344 h 750"/>
                <a:gd name="T40" fmla="*/ 0 w 513"/>
                <a:gd name="T41" fmla="*/ 73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3" h="750">
                  <a:moveTo>
                    <a:pt x="0" y="734"/>
                  </a:moveTo>
                  <a:lnTo>
                    <a:pt x="42" y="746"/>
                  </a:lnTo>
                  <a:lnTo>
                    <a:pt x="81" y="750"/>
                  </a:lnTo>
                  <a:lnTo>
                    <a:pt x="123" y="750"/>
                  </a:lnTo>
                  <a:lnTo>
                    <a:pt x="162" y="746"/>
                  </a:lnTo>
                  <a:lnTo>
                    <a:pt x="239" y="726"/>
                  </a:lnTo>
                  <a:lnTo>
                    <a:pt x="308" y="696"/>
                  </a:lnTo>
                  <a:lnTo>
                    <a:pt x="374" y="653"/>
                  </a:lnTo>
                  <a:lnTo>
                    <a:pt x="428" y="595"/>
                  </a:lnTo>
                  <a:lnTo>
                    <a:pt x="470" y="529"/>
                  </a:lnTo>
                  <a:lnTo>
                    <a:pt x="501" y="452"/>
                  </a:lnTo>
                  <a:lnTo>
                    <a:pt x="513" y="386"/>
                  </a:lnTo>
                  <a:lnTo>
                    <a:pt x="513" y="321"/>
                  </a:lnTo>
                  <a:lnTo>
                    <a:pt x="505" y="259"/>
                  </a:lnTo>
                  <a:lnTo>
                    <a:pt x="486" y="197"/>
                  </a:lnTo>
                  <a:lnTo>
                    <a:pt x="459" y="139"/>
                  </a:lnTo>
                  <a:lnTo>
                    <a:pt x="424" y="85"/>
                  </a:lnTo>
                  <a:lnTo>
                    <a:pt x="378" y="39"/>
                  </a:lnTo>
                  <a:lnTo>
                    <a:pt x="328" y="0"/>
                  </a:lnTo>
                  <a:lnTo>
                    <a:pt x="108" y="344"/>
                  </a:lnTo>
                  <a:lnTo>
                    <a:pt x="0" y="734"/>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noEditPoints="1"/>
            </p:cNvSpPr>
            <p:nvPr/>
          </p:nvSpPr>
          <p:spPr bwMode="auto">
            <a:xfrm>
              <a:off x="5318126" y="1493838"/>
              <a:ext cx="820738" cy="1201738"/>
            </a:xfrm>
            <a:custGeom>
              <a:avLst/>
              <a:gdLst>
                <a:gd name="T0" fmla="*/ 0 w 517"/>
                <a:gd name="T1" fmla="*/ 738 h 757"/>
                <a:gd name="T2" fmla="*/ 81 w 517"/>
                <a:gd name="T3" fmla="*/ 750 h 757"/>
                <a:gd name="T4" fmla="*/ 162 w 517"/>
                <a:gd name="T5" fmla="*/ 750 h 757"/>
                <a:gd name="T6" fmla="*/ 235 w 517"/>
                <a:gd name="T7" fmla="*/ 730 h 757"/>
                <a:gd name="T8" fmla="*/ 308 w 517"/>
                <a:gd name="T9" fmla="*/ 700 h 757"/>
                <a:gd name="T10" fmla="*/ 370 w 517"/>
                <a:gd name="T11" fmla="*/ 653 h 757"/>
                <a:gd name="T12" fmla="*/ 424 w 517"/>
                <a:gd name="T13" fmla="*/ 599 h 757"/>
                <a:gd name="T14" fmla="*/ 467 w 517"/>
                <a:gd name="T15" fmla="*/ 530 h 757"/>
                <a:gd name="T16" fmla="*/ 497 w 517"/>
                <a:gd name="T17" fmla="*/ 452 h 757"/>
                <a:gd name="T18" fmla="*/ 509 w 517"/>
                <a:gd name="T19" fmla="*/ 390 h 757"/>
                <a:gd name="T20" fmla="*/ 513 w 517"/>
                <a:gd name="T21" fmla="*/ 325 h 757"/>
                <a:gd name="T22" fmla="*/ 505 w 517"/>
                <a:gd name="T23" fmla="*/ 263 h 757"/>
                <a:gd name="T24" fmla="*/ 486 w 517"/>
                <a:gd name="T25" fmla="*/ 201 h 757"/>
                <a:gd name="T26" fmla="*/ 459 w 517"/>
                <a:gd name="T27" fmla="*/ 143 h 757"/>
                <a:gd name="T28" fmla="*/ 420 w 517"/>
                <a:gd name="T29" fmla="*/ 93 h 757"/>
                <a:gd name="T30" fmla="*/ 378 w 517"/>
                <a:gd name="T31" fmla="*/ 47 h 757"/>
                <a:gd name="T32" fmla="*/ 324 w 517"/>
                <a:gd name="T33" fmla="*/ 4 h 757"/>
                <a:gd name="T34" fmla="*/ 112 w 517"/>
                <a:gd name="T35" fmla="*/ 348 h 757"/>
                <a:gd name="T36" fmla="*/ 4 w 517"/>
                <a:gd name="T37" fmla="*/ 738 h 757"/>
                <a:gd name="T38" fmla="*/ 108 w 517"/>
                <a:gd name="T39" fmla="*/ 344 h 757"/>
                <a:gd name="T40" fmla="*/ 328 w 517"/>
                <a:gd name="T41" fmla="*/ 0 h 757"/>
                <a:gd name="T42" fmla="*/ 355 w 517"/>
                <a:gd name="T43" fmla="*/ 20 h 757"/>
                <a:gd name="T44" fmla="*/ 405 w 517"/>
                <a:gd name="T45" fmla="*/ 66 h 757"/>
                <a:gd name="T46" fmla="*/ 443 w 517"/>
                <a:gd name="T47" fmla="*/ 116 h 757"/>
                <a:gd name="T48" fmla="*/ 478 w 517"/>
                <a:gd name="T49" fmla="*/ 170 h 757"/>
                <a:gd name="T50" fmla="*/ 501 w 517"/>
                <a:gd name="T51" fmla="*/ 232 h 757"/>
                <a:gd name="T52" fmla="*/ 513 w 517"/>
                <a:gd name="T53" fmla="*/ 294 h 757"/>
                <a:gd name="T54" fmla="*/ 517 w 517"/>
                <a:gd name="T55" fmla="*/ 360 h 757"/>
                <a:gd name="T56" fmla="*/ 509 w 517"/>
                <a:gd name="T57" fmla="*/ 421 h 757"/>
                <a:gd name="T58" fmla="*/ 490 w 517"/>
                <a:gd name="T59" fmla="*/ 495 h 757"/>
                <a:gd name="T60" fmla="*/ 451 w 517"/>
                <a:gd name="T61" fmla="*/ 568 h 757"/>
                <a:gd name="T62" fmla="*/ 401 w 517"/>
                <a:gd name="T63" fmla="*/ 630 h 757"/>
                <a:gd name="T64" fmla="*/ 343 w 517"/>
                <a:gd name="T65" fmla="*/ 680 h 757"/>
                <a:gd name="T66" fmla="*/ 274 w 517"/>
                <a:gd name="T67" fmla="*/ 719 h 757"/>
                <a:gd name="T68" fmla="*/ 200 w 517"/>
                <a:gd name="T69" fmla="*/ 746 h 757"/>
                <a:gd name="T70" fmla="*/ 123 w 517"/>
                <a:gd name="T71" fmla="*/ 757 h 757"/>
                <a:gd name="T72" fmla="*/ 42 w 517"/>
                <a:gd name="T73" fmla="*/ 750 h 757"/>
                <a:gd name="T74" fmla="*/ 0 w 517"/>
                <a:gd name="T75" fmla="*/ 742 h 757"/>
                <a:gd name="T76" fmla="*/ 104 w 517"/>
                <a:gd name="T77" fmla="*/ 344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7" h="757">
                  <a:moveTo>
                    <a:pt x="4" y="738"/>
                  </a:moveTo>
                  <a:lnTo>
                    <a:pt x="0" y="738"/>
                  </a:lnTo>
                  <a:lnTo>
                    <a:pt x="42" y="746"/>
                  </a:lnTo>
                  <a:lnTo>
                    <a:pt x="81" y="750"/>
                  </a:lnTo>
                  <a:lnTo>
                    <a:pt x="123" y="750"/>
                  </a:lnTo>
                  <a:lnTo>
                    <a:pt x="162" y="750"/>
                  </a:lnTo>
                  <a:lnTo>
                    <a:pt x="200" y="742"/>
                  </a:lnTo>
                  <a:lnTo>
                    <a:pt x="235" y="730"/>
                  </a:lnTo>
                  <a:lnTo>
                    <a:pt x="274" y="715"/>
                  </a:lnTo>
                  <a:lnTo>
                    <a:pt x="308" y="700"/>
                  </a:lnTo>
                  <a:lnTo>
                    <a:pt x="339" y="676"/>
                  </a:lnTo>
                  <a:lnTo>
                    <a:pt x="370" y="653"/>
                  </a:lnTo>
                  <a:lnTo>
                    <a:pt x="401" y="626"/>
                  </a:lnTo>
                  <a:lnTo>
                    <a:pt x="424" y="599"/>
                  </a:lnTo>
                  <a:lnTo>
                    <a:pt x="447" y="564"/>
                  </a:lnTo>
                  <a:lnTo>
                    <a:pt x="467" y="530"/>
                  </a:lnTo>
                  <a:lnTo>
                    <a:pt x="486" y="495"/>
                  </a:lnTo>
                  <a:lnTo>
                    <a:pt x="497" y="452"/>
                  </a:lnTo>
                  <a:lnTo>
                    <a:pt x="505" y="421"/>
                  </a:lnTo>
                  <a:lnTo>
                    <a:pt x="509" y="390"/>
                  </a:lnTo>
                  <a:lnTo>
                    <a:pt x="513" y="356"/>
                  </a:lnTo>
                  <a:lnTo>
                    <a:pt x="513" y="325"/>
                  </a:lnTo>
                  <a:lnTo>
                    <a:pt x="509" y="294"/>
                  </a:lnTo>
                  <a:lnTo>
                    <a:pt x="505" y="263"/>
                  </a:lnTo>
                  <a:lnTo>
                    <a:pt x="494" y="232"/>
                  </a:lnTo>
                  <a:lnTo>
                    <a:pt x="486" y="201"/>
                  </a:lnTo>
                  <a:lnTo>
                    <a:pt x="474" y="174"/>
                  </a:lnTo>
                  <a:lnTo>
                    <a:pt x="459" y="143"/>
                  </a:lnTo>
                  <a:lnTo>
                    <a:pt x="440" y="116"/>
                  </a:lnTo>
                  <a:lnTo>
                    <a:pt x="420" y="93"/>
                  </a:lnTo>
                  <a:lnTo>
                    <a:pt x="401" y="66"/>
                  </a:lnTo>
                  <a:lnTo>
                    <a:pt x="378" y="47"/>
                  </a:lnTo>
                  <a:lnTo>
                    <a:pt x="351" y="23"/>
                  </a:lnTo>
                  <a:lnTo>
                    <a:pt x="324" y="4"/>
                  </a:lnTo>
                  <a:lnTo>
                    <a:pt x="328" y="4"/>
                  </a:lnTo>
                  <a:lnTo>
                    <a:pt x="112" y="348"/>
                  </a:lnTo>
                  <a:lnTo>
                    <a:pt x="112" y="348"/>
                  </a:lnTo>
                  <a:lnTo>
                    <a:pt x="4" y="738"/>
                  </a:lnTo>
                  <a:close/>
                  <a:moveTo>
                    <a:pt x="104" y="344"/>
                  </a:moveTo>
                  <a:lnTo>
                    <a:pt x="108" y="344"/>
                  </a:lnTo>
                  <a:lnTo>
                    <a:pt x="324" y="4"/>
                  </a:lnTo>
                  <a:lnTo>
                    <a:pt x="328" y="0"/>
                  </a:lnTo>
                  <a:lnTo>
                    <a:pt x="328" y="0"/>
                  </a:lnTo>
                  <a:lnTo>
                    <a:pt x="355" y="20"/>
                  </a:lnTo>
                  <a:lnTo>
                    <a:pt x="382" y="43"/>
                  </a:lnTo>
                  <a:lnTo>
                    <a:pt x="405" y="66"/>
                  </a:lnTo>
                  <a:lnTo>
                    <a:pt x="424" y="89"/>
                  </a:lnTo>
                  <a:lnTo>
                    <a:pt x="443" y="116"/>
                  </a:lnTo>
                  <a:lnTo>
                    <a:pt x="463" y="143"/>
                  </a:lnTo>
                  <a:lnTo>
                    <a:pt x="478" y="170"/>
                  </a:lnTo>
                  <a:lnTo>
                    <a:pt x="490" y="201"/>
                  </a:lnTo>
                  <a:lnTo>
                    <a:pt x="501" y="232"/>
                  </a:lnTo>
                  <a:lnTo>
                    <a:pt x="509" y="263"/>
                  </a:lnTo>
                  <a:lnTo>
                    <a:pt x="513" y="294"/>
                  </a:lnTo>
                  <a:lnTo>
                    <a:pt x="517" y="325"/>
                  </a:lnTo>
                  <a:lnTo>
                    <a:pt x="517" y="360"/>
                  </a:lnTo>
                  <a:lnTo>
                    <a:pt x="513" y="390"/>
                  </a:lnTo>
                  <a:lnTo>
                    <a:pt x="509" y="421"/>
                  </a:lnTo>
                  <a:lnTo>
                    <a:pt x="501" y="456"/>
                  </a:lnTo>
                  <a:lnTo>
                    <a:pt x="490" y="495"/>
                  </a:lnTo>
                  <a:lnTo>
                    <a:pt x="470" y="533"/>
                  </a:lnTo>
                  <a:lnTo>
                    <a:pt x="451" y="568"/>
                  </a:lnTo>
                  <a:lnTo>
                    <a:pt x="428" y="599"/>
                  </a:lnTo>
                  <a:lnTo>
                    <a:pt x="401" y="630"/>
                  </a:lnTo>
                  <a:lnTo>
                    <a:pt x="374" y="657"/>
                  </a:lnTo>
                  <a:lnTo>
                    <a:pt x="343" y="680"/>
                  </a:lnTo>
                  <a:lnTo>
                    <a:pt x="308" y="703"/>
                  </a:lnTo>
                  <a:lnTo>
                    <a:pt x="274" y="719"/>
                  </a:lnTo>
                  <a:lnTo>
                    <a:pt x="239" y="734"/>
                  </a:lnTo>
                  <a:lnTo>
                    <a:pt x="200" y="746"/>
                  </a:lnTo>
                  <a:lnTo>
                    <a:pt x="162" y="754"/>
                  </a:lnTo>
                  <a:lnTo>
                    <a:pt x="123" y="757"/>
                  </a:lnTo>
                  <a:lnTo>
                    <a:pt x="81" y="754"/>
                  </a:lnTo>
                  <a:lnTo>
                    <a:pt x="42" y="750"/>
                  </a:lnTo>
                  <a:lnTo>
                    <a:pt x="0" y="742"/>
                  </a:lnTo>
                  <a:lnTo>
                    <a:pt x="0" y="742"/>
                  </a:lnTo>
                  <a:lnTo>
                    <a:pt x="0" y="738"/>
                  </a:lnTo>
                  <a:lnTo>
                    <a:pt x="104" y="344"/>
                  </a:lnTo>
                  <a:close/>
                </a:path>
              </a:pathLst>
            </a:custGeom>
            <a:solidFill>
              <a:srgbClr val="00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4876801" y="2046288"/>
              <a:ext cx="612775" cy="619125"/>
            </a:xfrm>
            <a:custGeom>
              <a:avLst/>
              <a:gdLst>
                <a:gd name="T0" fmla="*/ 0 w 386"/>
                <a:gd name="T1" fmla="*/ 124 h 390"/>
                <a:gd name="T2" fmla="*/ 19 w 386"/>
                <a:gd name="T3" fmla="*/ 170 h 390"/>
                <a:gd name="T4" fmla="*/ 43 w 386"/>
                <a:gd name="T5" fmla="*/ 216 h 390"/>
                <a:gd name="T6" fmla="*/ 73 w 386"/>
                <a:gd name="T7" fmla="*/ 255 h 390"/>
                <a:gd name="T8" fmla="*/ 104 w 386"/>
                <a:gd name="T9" fmla="*/ 294 h 390"/>
                <a:gd name="T10" fmla="*/ 143 w 386"/>
                <a:gd name="T11" fmla="*/ 324 h 390"/>
                <a:gd name="T12" fmla="*/ 185 w 386"/>
                <a:gd name="T13" fmla="*/ 352 h 390"/>
                <a:gd name="T14" fmla="*/ 232 w 386"/>
                <a:gd name="T15" fmla="*/ 375 h 390"/>
                <a:gd name="T16" fmla="*/ 278 w 386"/>
                <a:gd name="T17" fmla="*/ 390 h 390"/>
                <a:gd name="T18" fmla="*/ 386 w 386"/>
                <a:gd name="T19" fmla="*/ 0 h 390"/>
                <a:gd name="T20" fmla="*/ 0 w 386"/>
                <a:gd name="T21" fmla="*/ 12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390">
                  <a:moveTo>
                    <a:pt x="0" y="124"/>
                  </a:moveTo>
                  <a:lnTo>
                    <a:pt x="19" y="170"/>
                  </a:lnTo>
                  <a:lnTo>
                    <a:pt x="43" y="216"/>
                  </a:lnTo>
                  <a:lnTo>
                    <a:pt x="73" y="255"/>
                  </a:lnTo>
                  <a:lnTo>
                    <a:pt x="104" y="294"/>
                  </a:lnTo>
                  <a:lnTo>
                    <a:pt x="143" y="324"/>
                  </a:lnTo>
                  <a:lnTo>
                    <a:pt x="185" y="352"/>
                  </a:lnTo>
                  <a:lnTo>
                    <a:pt x="232" y="375"/>
                  </a:lnTo>
                  <a:lnTo>
                    <a:pt x="278" y="390"/>
                  </a:lnTo>
                  <a:lnTo>
                    <a:pt x="386" y="0"/>
                  </a:lnTo>
                  <a:lnTo>
                    <a:pt x="0" y="124"/>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3"/>
            <p:cNvSpPr>
              <a:spLocks noEditPoints="1"/>
            </p:cNvSpPr>
            <p:nvPr/>
          </p:nvSpPr>
          <p:spPr bwMode="auto">
            <a:xfrm>
              <a:off x="4870451" y="2039938"/>
              <a:ext cx="625475" cy="631825"/>
            </a:xfrm>
            <a:custGeom>
              <a:avLst/>
              <a:gdLst>
                <a:gd name="T0" fmla="*/ 4 w 394"/>
                <a:gd name="T1" fmla="*/ 131 h 398"/>
                <a:gd name="T2" fmla="*/ 8 w 394"/>
                <a:gd name="T3" fmla="*/ 128 h 398"/>
                <a:gd name="T4" fmla="*/ 23 w 394"/>
                <a:gd name="T5" fmla="*/ 174 h 398"/>
                <a:gd name="T6" fmla="*/ 50 w 394"/>
                <a:gd name="T7" fmla="*/ 220 h 398"/>
                <a:gd name="T8" fmla="*/ 77 w 394"/>
                <a:gd name="T9" fmla="*/ 259 h 398"/>
                <a:gd name="T10" fmla="*/ 112 w 394"/>
                <a:gd name="T11" fmla="*/ 294 h 398"/>
                <a:gd name="T12" fmla="*/ 151 w 394"/>
                <a:gd name="T13" fmla="*/ 328 h 398"/>
                <a:gd name="T14" fmla="*/ 189 w 394"/>
                <a:gd name="T15" fmla="*/ 356 h 398"/>
                <a:gd name="T16" fmla="*/ 236 w 394"/>
                <a:gd name="T17" fmla="*/ 375 h 398"/>
                <a:gd name="T18" fmla="*/ 282 w 394"/>
                <a:gd name="T19" fmla="*/ 394 h 398"/>
                <a:gd name="T20" fmla="*/ 282 w 394"/>
                <a:gd name="T21" fmla="*/ 394 h 398"/>
                <a:gd name="T22" fmla="*/ 386 w 394"/>
                <a:gd name="T23" fmla="*/ 0 h 398"/>
                <a:gd name="T24" fmla="*/ 390 w 394"/>
                <a:gd name="T25" fmla="*/ 4 h 398"/>
                <a:gd name="T26" fmla="*/ 4 w 394"/>
                <a:gd name="T27" fmla="*/ 131 h 398"/>
                <a:gd name="T28" fmla="*/ 390 w 394"/>
                <a:gd name="T29" fmla="*/ 0 h 398"/>
                <a:gd name="T30" fmla="*/ 394 w 394"/>
                <a:gd name="T31" fmla="*/ 0 h 398"/>
                <a:gd name="T32" fmla="*/ 394 w 394"/>
                <a:gd name="T33" fmla="*/ 4 h 398"/>
                <a:gd name="T34" fmla="*/ 286 w 394"/>
                <a:gd name="T35" fmla="*/ 394 h 398"/>
                <a:gd name="T36" fmla="*/ 282 w 394"/>
                <a:gd name="T37" fmla="*/ 398 h 398"/>
                <a:gd name="T38" fmla="*/ 282 w 394"/>
                <a:gd name="T39" fmla="*/ 398 h 398"/>
                <a:gd name="T40" fmla="*/ 232 w 394"/>
                <a:gd name="T41" fmla="*/ 379 h 398"/>
                <a:gd name="T42" fmla="*/ 189 w 394"/>
                <a:gd name="T43" fmla="*/ 359 h 398"/>
                <a:gd name="T44" fmla="*/ 147 w 394"/>
                <a:gd name="T45" fmla="*/ 332 h 398"/>
                <a:gd name="T46" fmla="*/ 108 w 394"/>
                <a:gd name="T47" fmla="*/ 298 h 398"/>
                <a:gd name="T48" fmla="*/ 74 w 394"/>
                <a:gd name="T49" fmla="*/ 263 h 398"/>
                <a:gd name="T50" fmla="*/ 47 w 394"/>
                <a:gd name="T51" fmla="*/ 220 h 398"/>
                <a:gd name="T52" fmla="*/ 19 w 394"/>
                <a:gd name="T53" fmla="*/ 174 h 398"/>
                <a:gd name="T54" fmla="*/ 0 w 394"/>
                <a:gd name="T55" fmla="*/ 128 h 398"/>
                <a:gd name="T56" fmla="*/ 0 w 394"/>
                <a:gd name="T57" fmla="*/ 128 h 398"/>
                <a:gd name="T58" fmla="*/ 4 w 394"/>
                <a:gd name="T59" fmla="*/ 124 h 398"/>
                <a:gd name="T60" fmla="*/ 390 w 394"/>
                <a:gd name="T6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4" h="398">
                  <a:moveTo>
                    <a:pt x="4" y="131"/>
                  </a:moveTo>
                  <a:lnTo>
                    <a:pt x="8" y="128"/>
                  </a:lnTo>
                  <a:lnTo>
                    <a:pt x="23" y="174"/>
                  </a:lnTo>
                  <a:lnTo>
                    <a:pt x="50" y="220"/>
                  </a:lnTo>
                  <a:lnTo>
                    <a:pt x="77" y="259"/>
                  </a:lnTo>
                  <a:lnTo>
                    <a:pt x="112" y="294"/>
                  </a:lnTo>
                  <a:lnTo>
                    <a:pt x="151" y="328"/>
                  </a:lnTo>
                  <a:lnTo>
                    <a:pt x="189" y="356"/>
                  </a:lnTo>
                  <a:lnTo>
                    <a:pt x="236" y="375"/>
                  </a:lnTo>
                  <a:lnTo>
                    <a:pt x="282" y="394"/>
                  </a:lnTo>
                  <a:lnTo>
                    <a:pt x="282" y="394"/>
                  </a:lnTo>
                  <a:lnTo>
                    <a:pt x="386" y="0"/>
                  </a:lnTo>
                  <a:lnTo>
                    <a:pt x="390" y="4"/>
                  </a:lnTo>
                  <a:lnTo>
                    <a:pt x="4" y="131"/>
                  </a:lnTo>
                  <a:close/>
                  <a:moveTo>
                    <a:pt x="390" y="0"/>
                  </a:moveTo>
                  <a:lnTo>
                    <a:pt x="394" y="0"/>
                  </a:lnTo>
                  <a:lnTo>
                    <a:pt x="394" y="4"/>
                  </a:lnTo>
                  <a:lnTo>
                    <a:pt x="286" y="394"/>
                  </a:lnTo>
                  <a:lnTo>
                    <a:pt x="282" y="398"/>
                  </a:lnTo>
                  <a:lnTo>
                    <a:pt x="282" y="398"/>
                  </a:lnTo>
                  <a:lnTo>
                    <a:pt x="232" y="379"/>
                  </a:lnTo>
                  <a:lnTo>
                    <a:pt x="189" y="359"/>
                  </a:lnTo>
                  <a:lnTo>
                    <a:pt x="147" y="332"/>
                  </a:lnTo>
                  <a:lnTo>
                    <a:pt x="108" y="298"/>
                  </a:lnTo>
                  <a:lnTo>
                    <a:pt x="74" y="263"/>
                  </a:lnTo>
                  <a:lnTo>
                    <a:pt x="47" y="220"/>
                  </a:lnTo>
                  <a:lnTo>
                    <a:pt x="19" y="174"/>
                  </a:lnTo>
                  <a:lnTo>
                    <a:pt x="0" y="128"/>
                  </a:lnTo>
                  <a:lnTo>
                    <a:pt x="0" y="128"/>
                  </a:lnTo>
                  <a:lnTo>
                    <a:pt x="4" y="124"/>
                  </a:lnTo>
                  <a:lnTo>
                    <a:pt x="390" y="0"/>
                  </a:lnTo>
                  <a:close/>
                </a:path>
              </a:pathLst>
            </a:custGeom>
            <a:solidFill>
              <a:srgbClr val="00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4"/>
            <p:cNvSpPr>
              <a:spLocks/>
            </p:cNvSpPr>
            <p:nvPr/>
          </p:nvSpPr>
          <p:spPr bwMode="auto">
            <a:xfrm>
              <a:off x="4846638" y="1395413"/>
              <a:ext cx="642938" cy="847725"/>
            </a:xfrm>
            <a:custGeom>
              <a:avLst/>
              <a:gdLst>
                <a:gd name="T0" fmla="*/ 405 w 405"/>
                <a:gd name="T1" fmla="*/ 0 h 534"/>
                <a:gd name="T2" fmla="*/ 362 w 405"/>
                <a:gd name="T3" fmla="*/ 4 h 534"/>
                <a:gd name="T4" fmla="*/ 324 w 405"/>
                <a:gd name="T5" fmla="*/ 8 h 534"/>
                <a:gd name="T6" fmla="*/ 285 w 405"/>
                <a:gd name="T7" fmla="*/ 20 h 534"/>
                <a:gd name="T8" fmla="*/ 247 w 405"/>
                <a:gd name="T9" fmla="*/ 31 h 534"/>
                <a:gd name="T10" fmla="*/ 177 w 405"/>
                <a:gd name="T11" fmla="*/ 70 h 534"/>
                <a:gd name="T12" fmla="*/ 119 w 405"/>
                <a:gd name="T13" fmla="*/ 120 h 534"/>
                <a:gd name="T14" fmla="*/ 69 w 405"/>
                <a:gd name="T15" fmla="*/ 182 h 534"/>
                <a:gd name="T16" fmla="*/ 31 w 405"/>
                <a:gd name="T17" fmla="*/ 252 h 534"/>
                <a:gd name="T18" fmla="*/ 19 w 405"/>
                <a:gd name="T19" fmla="*/ 286 h 534"/>
                <a:gd name="T20" fmla="*/ 7 w 405"/>
                <a:gd name="T21" fmla="*/ 325 h 534"/>
                <a:gd name="T22" fmla="*/ 0 w 405"/>
                <a:gd name="T23" fmla="*/ 367 h 534"/>
                <a:gd name="T24" fmla="*/ 0 w 405"/>
                <a:gd name="T25" fmla="*/ 410 h 534"/>
                <a:gd name="T26" fmla="*/ 4 w 405"/>
                <a:gd name="T27" fmla="*/ 472 h 534"/>
                <a:gd name="T28" fmla="*/ 19 w 405"/>
                <a:gd name="T29" fmla="*/ 534 h 534"/>
                <a:gd name="T30" fmla="*/ 405 w 405"/>
                <a:gd name="T31" fmla="*/ 410 h 534"/>
                <a:gd name="T32" fmla="*/ 405 w 405"/>
                <a:gd name="T33"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534">
                  <a:moveTo>
                    <a:pt x="405" y="0"/>
                  </a:moveTo>
                  <a:lnTo>
                    <a:pt x="362" y="4"/>
                  </a:lnTo>
                  <a:lnTo>
                    <a:pt x="324" y="8"/>
                  </a:lnTo>
                  <a:lnTo>
                    <a:pt x="285" y="20"/>
                  </a:lnTo>
                  <a:lnTo>
                    <a:pt x="247" y="31"/>
                  </a:lnTo>
                  <a:lnTo>
                    <a:pt x="177" y="70"/>
                  </a:lnTo>
                  <a:lnTo>
                    <a:pt x="119" y="120"/>
                  </a:lnTo>
                  <a:lnTo>
                    <a:pt x="69" y="182"/>
                  </a:lnTo>
                  <a:lnTo>
                    <a:pt x="31" y="252"/>
                  </a:lnTo>
                  <a:lnTo>
                    <a:pt x="19" y="286"/>
                  </a:lnTo>
                  <a:lnTo>
                    <a:pt x="7" y="325"/>
                  </a:lnTo>
                  <a:lnTo>
                    <a:pt x="0" y="367"/>
                  </a:lnTo>
                  <a:lnTo>
                    <a:pt x="0" y="410"/>
                  </a:lnTo>
                  <a:lnTo>
                    <a:pt x="4" y="472"/>
                  </a:lnTo>
                  <a:lnTo>
                    <a:pt x="19" y="534"/>
                  </a:lnTo>
                  <a:lnTo>
                    <a:pt x="405" y="410"/>
                  </a:lnTo>
                  <a:lnTo>
                    <a:pt x="405"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noEditPoints="1"/>
            </p:cNvSpPr>
            <p:nvPr/>
          </p:nvSpPr>
          <p:spPr bwMode="auto">
            <a:xfrm>
              <a:off x="4840288" y="1395413"/>
              <a:ext cx="655638" cy="852488"/>
            </a:xfrm>
            <a:custGeom>
              <a:avLst/>
              <a:gdLst>
                <a:gd name="T0" fmla="*/ 405 w 413"/>
                <a:gd name="T1" fmla="*/ 0 h 537"/>
                <a:gd name="T2" fmla="*/ 409 w 413"/>
                <a:gd name="T3" fmla="*/ 4 h 537"/>
                <a:gd name="T4" fmla="*/ 366 w 413"/>
                <a:gd name="T5" fmla="*/ 4 h 537"/>
                <a:gd name="T6" fmla="*/ 328 w 413"/>
                <a:gd name="T7" fmla="*/ 12 h 537"/>
                <a:gd name="T8" fmla="*/ 289 w 413"/>
                <a:gd name="T9" fmla="*/ 24 h 537"/>
                <a:gd name="T10" fmla="*/ 251 w 413"/>
                <a:gd name="T11" fmla="*/ 35 h 537"/>
                <a:gd name="T12" fmla="*/ 216 w 413"/>
                <a:gd name="T13" fmla="*/ 51 h 537"/>
                <a:gd name="T14" fmla="*/ 185 w 413"/>
                <a:gd name="T15" fmla="*/ 74 h 537"/>
                <a:gd name="T16" fmla="*/ 154 w 413"/>
                <a:gd name="T17" fmla="*/ 97 h 537"/>
                <a:gd name="T18" fmla="*/ 123 w 413"/>
                <a:gd name="T19" fmla="*/ 124 h 537"/>
                <a:gd name="T20" fmla="*/ 96 w 413"/>
                <a:gd name="T21" fmla="*/ 151 h 537"/>
                <a:gd name="T22" fmla="*/ 73 w 413"/>
                <a:gd name="T23" fmla="*/ 182 h 537"/>
                <a:gd name="T24" fmla="*/ 54 w 413"/>
                <a:gd name="T25" fmla="*/ 217 h 537"/>
                <a:gd name="T26" fmla="*/ 38 w 413"/>
                <a:gd name="T27" fmla="*/ 252 h 537"/>
                <a:gd name="T28" fmla="*/ 23 w 413"/>
                <a:gd name="T29" fmla="*/ 290 h 537"/>
                <a:gd name="T30" fmla="*/ 15 w 413"/>
                <a:gd name="T31" fmla="*/ 325 h 537"/>
                <a:gd name="T32" fmla="*/ 8 w 413"/>
                <a:gd name="T33" fmla="*/ 367 h 537"/>
                <a:gd name="T34" fmla="*/ 4 w 413"/>
                <a:gd name="T35" fmla="*/ 410 h 537"/>
                <a:gd name="T36" fmla="*/ 8 w 413"/>
                <a:gd name="T37" fmla="*/ 441 h 537"/>
                <a:gd name="T38" fmla="*/ 11 w 413"/>
                <a:gd name="T39" fmla="*/ 472 h 537"/>
                <a:gd name="T40" fmla="*/ 15 w 413"/>
                <a:gd name="T41" fmla="*/ 503 h 537"/>
                <a:gd name="T42" fmla="*/ 27 w 413"/>
                <a:gd name="T43" fmla="*/ 534 h 537"/>
                <a:gd name="T44" fmla="*/ 23 w 413"/>
                <a:gd name="T45" fmla="*/ 530 h 537"/>
                <a:gd name="T46" fmla="*/ 409 w 413"/>
                <a:gd name="T47" fmla="*/ 406 h 537"/>
                <a:gd name="T48" fmla="*/ 405 w 413"/>
                <a:gd name="T49" fmla="*/ 410 h 537"/>
                <a:gd name="T50" fmla="*/ 405 w 413"/>
                <a:gd name="T51" fmla="*/ 0 h 537"/>
                <a:gd name="T52" fmla="*/ 413 w 413"/>
                <a:gd name="T53" fmla="*/ 410 h 537"/>
                <a:gd name="T54" fmla="*/ 409 w 413"/>
                <a:gd name="T55" fmla="*/ 410 h 537"/>
                <a:gd name="T56" fmla="*/ 23 w 413"/>
                <a:gd name="T57" fmla="*/ 537 h 537"/>
                <a:gd name="T58" fmla="*/ 23 w 413"/>
                <a:gd name="T59" fmla="*/ 537 h 537"/>
                <a:gd name="T60" fmla="*/ 19 w 413"/>
                <a:gd name="T61" fmla="*/ 534 h 537"/>
                <a:gd name="T62" fmla="*/ 11 w 413"/>
                <a:gd name="T63" fmla="*/ 503 h 537"/>
                <a:gd name="T64" fmla="*/ 8 w 413"/>
                <a:gd name="T65" fmla="*/ 472 h 537"/>
                <a:gd name="T66" fmla="*/ 4 w 413"/>
                <a:gd name="T67" fmla="*/ 441 h 537"/>
                <a:gd name="T68" fmla="*/ 0 w 413"/>
                <a:gd name="T69" fmla="*/ 410 h 537"/>
                <a:gd name="T70" fmla="*/ 4 w 413"/>
                <a:gd name="T71" fmla="*/ 367 h 537"/>
                <a:gd name="T72" fmla="*/ 8 w 413"/>
                <a:gd name="T73" fmla="*/ 325 h 537"/>
                <a:gd name="T74" fmla="*/ 19 w 413"/>
                <a:gd name="T75" fmla="*/ 286 h 537"/>
                <a:gd name="T76" fmla="*/ 35 w 413"/>
                <a:gd name="T77" fmla="*/ 248 h 537"/>
                <a:gd name="T78" fmla="*/ 50 w 413"/>
                <a:gd name="T79" fmla="*/ 213 h 537"/>
                <a:gd name="T80" fmla="*/ 69 w 413"/>
                <a:gd name="T81" fmla="*/ 178 h 537"/>
                <a:gd name="T82" fmla="*/ 96 w 413"/>
                <a:gd name="T83" fmla="*/ 147 h 537"/>
                <a:gd name="T84" fmla="*/ 120 w 413"/>
                <a:gd name="T85" fmla="*/ 120 h 537"/>
                <a:gd name="T86" fmla="*/ 150 w 413"/>
                <a:gd name="T87" fmla="*/ 93 h 537"/>
                <a:gd name="T88" fmla="*/ 181 w 413"/>
                <a:gd name="T89" fmla="*/ 70 h 537"/>
                <a:gd name="T90" fmla="*/ 216 w 413"/>
                <a:gd name="T91" fmla="*/ 47 h 537"/>
                <a:gd name="T92" fmla="*/ 251 w 413"/>
                <a:gd name="T93" fmla="*/ 31 h 537"/>
                <a:gd name="T94" fmla="*/ 289 w 413"/>
                <a:gd name="T95" fmla="*/ 16 h 537"/>
                <a:gd name="T96" fmla="*/ 328 w 413"/>
                <a:gd name="T97" fmla="*/ 8 h 537"/>
                <a:gd name="T98" fmla="*/ 366 w 413"/>
                <a:gd name="T99" fmla="*/ 0 h 537"/>
                <a:gd name="T100" fmla="*/ 409 w 413"/>
                <a:gd name="T101" fmla="*/ 0 h 537"/>
                <a:gd name="T102" fmla="*/ 413 w 413"/>
                <a:gd name="T103" fmla="*/ 0 h 537"/>
                <a:gd name="T104" fmla="*/ 413 w 413"/>
                <a:gd name="T105" fmla="*/ 0 h 537"/>
                <a:gd name="T106" fmla="*/ 413 w 413"/>
                <a:gd name="T107" fmla="*/ 41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 h="537">
                  <a:moveTo>
                    <a:pt x="405" y="0"/>
                  </a:moveTo>
                  <a:lnTo>
                    <a:pt x="409" y="4"/>
                  </a:lnTo>
                  <a:lnTo>
                    <a:pt x="366" y="4"/>
                  </a:lnTo>
                  <a:lnTo>
                    <a:pt x="328" y="12"/>
                  </a:lnTo>
                  <a:lnTo>
                    <a:pt x="289" y="24"/>
                  </a:lnTo>
                  <a:lnTo>
                    <a:pt x="251" y="35"/>
                  </a:lnTo>
                  <a:lnTo>
                    <a:pt x="216" y="51"/>
                  </a:lnTo>
                  <a:lnTo>
                    <a:pt x="185" y="74"/>
                  </a:lnTo>
                  <a:lnTo>
                    <a:pt x="154" y="97"/>
                  </a:lnTo>
                  <a:lnTo>
                    <a:pt x="123" y="124"/>
                  </a:lnTo>
                  <a:lnTo>
                    <a:pt x="96" y="151"/>
                  </a:lnTo>
                  <a:lnTo>
                    <a:pt x="73" y="182"/>
                  </a:lnTo>
                  <a:lnTo>
                    <a:pt x="54" y="217"/>
                  </a:lnTo>
                  <a:lnTo>
                    <a:pt x="38" y="252"/>
                  </a:lnTo>
                  <a:lnTo>
                    <a:pt x="23" y="290"/>
                  </a:lnTo>
                  <a:lnTo>
                    <a:pt x="15" y="325"/>
                  </a:lnTo>
                  <a:lnTo>
                    <a:pt x="8" y="367"/>
                  </a:lnTo>
                  <a:lnTo>
                    <a:pt x="4" y="410"/>
                  </a:lnTo>
                  <a:lnTo>
                    <a:pt x="8" y="441"/>
                  </a:lnTo>
                  <a:lnTo>
                    <a:pt x="11" y="472"/>
                  </a:lnTo>
                  <a:lnTo>
                    <a:pt x="15" y="503"/>
                  </a:lnTo>
                  <a:lnTo>
                    <a:pt x="27" y="534"/>
                  </a:lnTo>
                  <a:lnTo>
                    <a:pt x="23" y="530"/>
                  </a:lnTo>
                  <a:lnTo>
                    <a:pt x="409" y="406"/>
                  </a:lnTo>
                  <a:lnTo>
                    <a:pt x="405" y="410"/>
                  </a:lnTo>
                  <a:lnTo>
                    <a:pt x="405" y="0"/>
                  </a:lnTo>
                  <a:close/>
                  <a:moveTo>
                    <a:pt x="413" y="410"/>
                  </a:moveTo>
                  <a:lnTo>
                    <a:pt x="409" y="410"/>
                  </a:lnTo>
                  <a:lnTo>
                    <a:pt x="23" y="537"/>
                  </a:lnTo>
                  <a:lnTo>
                    <a:pt x="23" y="537"/>
                  </a:lnTo>
                  <a:lnTo>
                    <a:pt x="19" y="534"/>
                  </a:lnTo>
                  <a:lnTo>
                    <a:pt x="11" y="503"/>
                  </a:lnTo>
                  <a:lnTo>
                    <a:pt x="8" y="472"/>
                  </a:lnTo>
                  <a:lnTo>
                    <a:pt x="4" y="441"/>
                  </a:lnTo>
                  <a:lnTo>
                    <a:pt x="0" y="410"/>
                  </a:lnTo>
                  <a:lnTo>
                    <a:pt x="4" y="367"/>
                  </a:lnTo>
                  <a:lnTo>
                    <a:pt x="8" y="325"/>
                  </a:lnTo>
                  <a:lnTo>
                    <a:pt x="19" y="286"/>
                  </a:lnTo>
                  <a:lnTo>
                    <a:pt x="35" y="248"/>
                  </a:lnTo>
                  <a:lnTo>
                    <a:pt x="50" y="213"/>
                  </a:lnTo>
                  <a:lnTo>
                    <a:pt x="69" y="178"/>
                  </a:lnTo>
                  <a:lnTo>
                    <a:pt x="96" y="147"/>
                  </a:lnTo>
                  <a:lnTo>
                    <a:pt x="120" y="120"/>
                  </a:lnTo>
                  <a:lnTo>
                    <a:pt x="150" y="93"/>
                  </a:lnTo>
                  <a:lnTo>
                    <a:pt x="181" y="70"/>
                  </a:lnTo>
                  <a:lnTo>
                    <a:pt x="216" y="47"/>
                  </a:lnTo>
                  <a:lnTo>
                    <a:pt x="251" y="31"/>
                  </a:lnTo>
                  <a:lnTo>
                    <a:pt x="289" y="16"/>
                  </a:lnTo>
                  <a:lnTo>
                    <a:pt x="328" y="8"/>
                  </a:lnTo>
                  <a:lnTo>
                    <a:pt x="366" y="0"/>
                  </a:lnTo>
                  <a:lnTo>
                    <a:pt x="409" y="0"/>
                  </a:lnTo>
                  <a:lnTo>
                    <a:pt x="413" y="0"/>
                  </a:lnTo>
                  <a:lnTo>
                    <a:pt x="413" y="0"/>
                  </a:lnTo>
                  <a:lnTo>
                    <a:pt x="413" y="410"/>
                  </a:lnTo>
                  <a:close/>
                </a:path>
              </a:pathLst>
            </a:custGeom>
            <a:solidFill>
              <a:srgbClr val="00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Rectangle 16"/>
            <p:cNvSpPr>
              <a:spLocks noChangeArrowheads="1"/>
            </p:cNvSpPr>
            <p:nvPr/>
          </p:nvSpPr>
          <p:spPr bwMode="auto">
            <a:xfrm>
              <a:off x="5532438" y="1579563"/>
              <a:ext cx="2206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9%</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7" name="Rectangle 17"/>
            <p:cNvSpPr>
              <a:spLocks noChangeArrowheads="1"/>
            </p:cNvSpPr>
            <p:nvPr/>
          </p:nvSpPr>
          <p:spPr bwMode="auto">
            <a:xfrm>
              <a:off x="5697538" y="2076450"/>
              <a:ext cx="2873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45%</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8" name="Rectangle 18"/>
            <p:cNvSpPr>
              <a:spLocks noChangeArrowheads="1"/>
            </p:cNvSpPr>
            <p:nvPr/>
          </p:nvSpPr>
          <p:spPr bwMode="auto">
            <a:xfrm>
              <a:off x="5153026" y="2247900"/>
              <a:ext cx="2873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16%</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9" name="Rectangle 19"/>
            <p:cNvSpPr>
              <a:spLocks noChangeArrowheads="1"/>
            </p:cNvSpPr>
            <p:nvPr/>
          </p:nvSpPr>
          <p:spPr bwMode="auto">
            <a:xfrm>
              <a:off x="5103813" y="1787525"/>
              <a:ext cx="2873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30%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0" name="Rectangle 20"/>
            <p:cNvSpPr>
              <a:spLocks noChangeArrowheads="1"/>
            </p:cNvSpPr>
            <p:nvPr/>
          </p:nvSpPr>
          <p:spPr bwMode="auto">
            <a:xfrm>
              <a:off x="4570413" y="985838"/>
              <a:ext cx="2698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000000"/>
                  </a:solidFill>
                  <a:effectLst/>
                  <a:latin typeface="Arial" panose="020B0604020202020204" pitchFamily="34" charset="0"/>
                </a:rPr>
                <a:t>(A)</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2" name="Rectangle 22"/>
            <p:cNvSpPr>
              <a:spLocks noChangeArrowheads="1"/>
            </p:cNvSpPr>
            <p:nvPr/>
          </p:nvSpPr>
          <p:spPr bwMode="auto">
            <a:xfrm>
              <a:off x="5226051" y="1027113"/>
              <a:ext cx="5080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rgbClr val="000000"/>
                  </a:solidFill>
                  <a:effectLst/>
                  <a:latin typeface="Arial" panose="020B0604020202020204" pitchFamily="34" charset="0"/>
                </a:rPr>
                <a:t>GACE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4" name="Rectangle 24"/>
            <p:cNvSpPr>
              <a:spLocks noChangeArrowheads="1"/>
            </p:cNvSpPr>
            <p:nvPr/>
          </p:nvSpPr>
          <p:spPr bwMode="auto">
            <a:xfrm>
              <a:off x="5802313" y="1155700"/>
              <a:ext cx="66198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commonly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5716588" y="1296988"/>
              <a:ext cx="838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identified loss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6" name="Rectangle 26"/>
            <p:cNvSpPr>
              <a:spLocks noChangeArrowheads="1"/>
            </p:cNvSpPr>
            <p:nvPr/>
          </p:nvSpPr>
          <p:spPr bwMode="auto">
            <a:xfrm>
              <a:off x="5961063" y="2432050"/>
              <a:ext cx="66198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commonly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7" name="Rectangle 27"/>
            <p:cNvSpPr>
              <a:spLocks noChangeArrowheads="1"/>
            </p:cNvSpPr>
            <p:nvPr/>
          </p:nvSpPr>
          <p:spPr bwMode="auto">
            <a:xfrm>
              <a:off x="5868988" y="2573338"/>
              <a:ext cx="8445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identified gain</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4435476" y="2382838"/>
              <a:ext cx="55721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uniquely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9" name="Rectangle 29"/>
            <p:cNvSpPr>
              <a:spLocks noChangeArrowheads="1"/>
            </p:cNvSpPr>
            <p:nvPr/>
          </p:nvSpPr>
          <p:spPr bwMode="auto">
            <a:xfrm>
              <a:off x="4295776" y="2524125"/>
              <a:ext cx="8445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identified gain</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0" name="Rectangle 30"/>
            <p:cNvSpPr>
              <a:spLocks noChangeArrowheads="1"/>
            </p:cNvSpPr>
            <p:nvPr/>
          </p:nvSpPr>
          <p:spPr bwMode="auto">
            <a:xfrm>
              <a:off x="4289426" y="1500188"/>
              <a:ext cx="55721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uniquely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1" name="Rectangle 31"/>
            <p:cNvSpPr>
              <a:spLocks noChangeArrowheads="1"/>
            </p:cNvSpPr>
            <p:nvPr/>
          </p:nvSpPr>
          <p:spPr bwMode="auto">
            <a:xfrm>
              <a:off x="4154488" y="1639888"/>
              <a:ext cx="838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identified loss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grpSp>
      <p:grpSp>
        <p:nvGrpSpPr>
          <p:cNvPr id="11288" name="组合 11287"/>
          <p:cNvGrpSpPr/>
          <p:nvPr/>
        </p:nvGrpSpPr>
        <p:grpSpPr>
          <a:xfrm>
            <a:off x="5103812" y="3480893"/>
            <a:ext cx="3735387" cy="2642095"/>
            <a:chOff x="6548438" y="992188"/>
            <a:chExt cx="2640013" cy="1893887"/>
          </a:xfrm>
        </p:grpSpPr>
        <p:sp>
          <p:nvSpPr>
            <p:cNvPr id="21" name="Rectangle 21"/>
            <p:cNvSpPr>
              <a:spLocks noChangeArrowheads="1"/>
            </p:cNvSpPr>
            <p:nvPr/>
          </p:nvSpPr>
          <p:spPr bwMode="auto">
            <a:xfrm>
              <a:off x="7002463" y="992188"/>
              <a:ext cx="2698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000000"/>
                  </a:solidFill>
                  <a:effectLst/>
                  <a:latin typeface="Arial" panose="020B0604020202020204" pitchFamily="34" charset="0"/>
                </a:rPr>
                <a:t>(B)</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3" name="Rectangle 23"/>
            <p:cNvSpPr>
              <a:spLocks noChangeArrowheads="1"/>
            </p:cNvSpPr>
            <p:nvPr/>
          </p:nvSpPr>
          <p:spPr bwMode="auto">
            <a:xfrm>
              <a:off x="7705726" y="1027113"/>
              <a:ext cx="533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rgbClr val="000000"/>
                  </a:solidFill>
                  <a:effectLst/>
                  <a:latin typeface="Arial" panose="020B0604020202020204" pitchFamily="34" charset="0"/>
                </a:rPr>
                <a:t>WACE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64" name="Rectangle 32"/>
            <p:cNvSpPr>
              <a:spLocks noChangeArrowheads="1"/>
            </p:cNvSpPr>
            <p:nvPr/>
          </p:nvSpPr>
          <p:spPr bwMode="auto">
            <a:xfrm>
              <a:off x="6891338" y="1200150"/>
              <a:ext cx="2046288" cy="1685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5" name="Freeform 33"/>
            <p:cNvSpPr>
              <a:spLocks/>
            </p:cNvSpPr>
            <p:nvPr/>
          </p:nvSpPr>
          <p:spPr bwMode="auto">
            <a:xfrm>
              <a:off x="7920038" y="1395413"/>
              <a:ext cx="355600" cy="650875"/>
            </a:xfrm>
            <a:custGeom>
              <a:avLst/>
              <a:gdLst>
                <a:gd name="T0" fmla="*/ 224 w 224"/>
                <a:gd name="T1" fmla="*/ 70 h 410"/>
                <a:gd name="T2" fmla="*/ 174 w 224"/>
                <a:gd name="T3" fmla="*/ 39 h 410"/>
                <a:gd name="T4" fmla="*/ 116 w 224"/>
                <a:gd name="T5" fmla="*/ 20 h 410"/>
                <a:gd name="T6" fmla="*/ 58 w 224"/>
                <a:gd name="T7" fmla="*/ 4 h 410"/>
                <a:gd name="T8" fmla="*/ 0 w 224"/>
                <a:gd name="T9" fmla="*/ 0 h 410"/>
                <a:gd name="T10" fmla="*/ 0 w 224"/>
                <a:gd name="T11" fmla="*/ 410 h 410"/>
                <a:gd name="T12" fmla="*/ 224 w 224"/>
                <a:gd name="T13" fmla="*/ 70 h 410"/>
              </a:gdLst>
              <a:ahLst/>
              <a:cxnLst>
                <a:cxn ang="0">
                  <a:pos x="T0" y="T1"/>
                </a:cxn>
                <a:cxn ang="0">
                  <a:pos x="T2" y="T3"/>
                </a:cxn>
                <a:cxn ang="0">
                  <a:pos x="T4" y="T5"/>
                </a:cxn>
                <a:cxn ang="0">
                  <a:pos x="T6" y="T7"/>
                </a:cxn>
                <a:cxn ang="0">
                  <a:pos x="T8" y="T9"/>
                </a:cxn>
                <a:cxn ang="0">
                  <a:pos x="T10" y="T11"/>
                </a:cxn>
                <a:cxn ang="0">
                  <a:pos x="T12" y="T13"/>
                </a:cxn>
              </a:cxnLst>
              <a:rect l="0" t="0" r="r" b="b"/>
              <a:pathLst>
                <a:path w="224" h="410">
                  <a:moveTo>
                    <a:pt x="224" y="70"/>
                  </a:moveTo>
                  <a:lnTo>
                    <a:pt x="174" y="39"/>
                  </a:lnTo>
                  <a:lnTo>
                    <a:pt x="116" y="20"/>
                  </a:lnTo>
                  <a:lnTo>
                    <a:pt x="58" y="4"/>
                  </a:lnTo>
                  <a:lnTo>
                    <a:pt x="0" y="0"/>
                  </a:lnTo>
                  <a:lnTo>
                    <a:pt x="0" y="410"/>
                  </a:lnTo>
                  <a:lnTo>
                    <a:pt x="224" y="70"/>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8" name="Freeform 34"/>
            <p:cNvSpPr>
              <a:spLocks noEditPoints="1"/>
            </p:cNvSpPr>
            <p:nvPr/>
          </p:nvSpPr>
          <p:spPr bwMode="auto">
            <a:xfrm>
              <a:off x="7913688" y="1395413"/>
              <a:ext cx="368300" cy="657225"/>
            </a:xfrm>
            <a:custGeom>
              <a:avLst/>
              <a:gdLst>
                <a:gd name="T0" fmla="*/ 228 w 232"/>
                <a:gd name="T1" fmla="*/ 70 h 414"/>
                <a:gd name="T2" fmla="*/ 228 w 232"/>
                <a:gd name="T3" fmla="*/ 70 h 414"/>
                <a:gd name="T4" fmla="*/ 201 w 232"/>
                <a:gd name="T5" fmla="*/ 54 h 414"/>
                <a:gd name="T6" fmla="*/ 174 w 232"/>
                <a:gd name="T7" fmla="*/ 43 h 414"/>
                <a:gd name="T8" fmla="*/ 147 w 232"/>
                <a:gd name="T9" fmla="*/ 31 h 414"/>
                <a:gd name="T10" fmla="*/ 120 w 232"/>
                <a:gd name="T11" fmla="*/ 20 h 414"/>
                <a:gd name="T12" fmla="*/ 93 w 232"/>
                <a:gd name="T13" fmla="*/ 12 h 414"/>
                <a:gd name="T14" fmla="*/ 62 w 232"/>
                <a:gd name="T15" fmla="*/ 8 h 414"/>
                <a:gd name="T16" fmla="*/ 31 w 232"/>
                <a:gd name="T17" fmla="*/ 4 h 414"/>
                <a:gd name="T18" fmla="*/ 4 w 232"/>
                <a:gd name="T19" fmla="*/ 4 h 414"/>
                <a:gd name="T20" fmla="*/ 4 w 232"/>
                <a:gd name="T21" fmla="*/ 0 h 414"/>
                <a:gd name="T22" fmla="*/ 4 w 232"/>
                <a:gd name="T23" fmla="*/ 410 h 414"/>
                <a:gd name="T24" fmla="*/ 0 w 232"/>
                <a:gd name="T25" fmla="*/ 410 h 414"/>
                <a:gd name="T26" fmla="*/ 228 w 232"/>
                <a:gd name="T27" fmla="*/ 70 h 414"/>
                <a:gd name="T28" fmla="*/ 4 w 232"/>
                <a:gd name="T29" fmla="*/ 410 h 414"/>
                <a:gd name="T30" fmla="*/ 0 w 232"/>
                <a:gd name="T31" fmla="*/ 414 h 414"/>
                <a:gd name="T32" fmla="*/ 0 w 232"/>
                <a:gd name="T33" fmla="*/ 410 h 414"/>
                <a:gd name="T34" fmla="*/ 0 w 232"/>
                <a:gd name="T35" fmla="*/ 0 h 414"/>
                <a:gd name="T36" fmla="*/ 0 w 232"/>
                <a:gd name="T37" fmla="*/ 0 h 414"/>
                <a:gd name="T38" fmla="*/ 4 w 232"/>
                <a:gd name="T39" fmla="*/ 0 h 414"/>
                <a:gd name="T40" fmla="*/ 31 w 232"/>
                <a:gd name="T41" fmla="*/ 0 h 414"/>
                <a:gd name="T42" fmla="*/ 62 w 232"/>
                <a:gd name="T43" fmla="*/ 4 h 414"/>
                <a:gd name="T44" fmla="*/ 93 w 232"/>
                <a:gd name="T45" fmla="*/ 8 h 414"/>
                <a:gd name="T46" fmla="*/ 120 w 232"/>
                <a:gd name="T47" fmla="*/ 16 h 414"/>
                <a:gd name="T48" fmla="*/ 151 w 232"/>
                <a:gd name="T49" fmla="*/ 27 h 414"/>
                <a:gd name="T50" fmla="*/ 178 w 232"/>
                <a:gd name="T51" fmla="*/ 39 h 414"/>
                <a:gd name="T52" fmla="*/ 205 w 232"/>
                <a:gd name="T53" fmla="*/ 51 h 414"/>
                <a:gd name="T54" fmla="*/ 228 w 232"/>
                <a:gd name="T55" fmla="*/ 66 h 414"/>
                <a:gd name="T56" fmla="*/ 232 w 232"/>
                <a:gd name="T57" fmla="*/ 70 h 414"/>
                <a:gd name="T58" fmla="*/ 232 w 232"/>
                <a:gd name="T59" fmla="*/ 70 h 414"/>
                <a:gd name="T60" fmla="*/ 4 w 232"/>
                <a:gd name="T61" fmla="*/ 41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414">
                  <a:moveTo>
                    <a:pt x="228" y="70"/>
                  </a:moveTo>
                  <a:lnTo>
                    <a:pt x="228" y="70"/>
                  </a:lnTo>
                  <a:lnTo>
                    <a:pt x="201" y="54"/>
                  </a:lnTo>
                  <a:lnTo>
                    <a:pt x="174" y="43"/>
                  </a:lnTo>
                  <a:lnTo>
                    <a:pt x="147" y="31"/>
                  </a:lnTo>
                  <a:lnTo>
                    <a:pt x="120" y="20"/>
                  </a:lnTo>
                  <a:lnTo>
                    <a:pt x="93" y="12"/>
                  </a:lnTo>
                  <a:lnTo>
                    <a:pt x="62" y="8"/>
                  </a:lnTo>
                  <a:lnTo>
                    <a:pt x="31" y="4"/>
                  </a:lnTo>
                  <a:lnTo>
                    <a:pt x="4" y="4"/>
                  </a:lnTo>
                  <a:lnTo>
                    <a:pt x="4" y="0"/>
                  </a:lnTo>
                  <a:lnTo>
                    <a:pt x="4" y="410"/>
                  </a:lnTo>
                  <a:lnTo>
                    <a:pt x="0" y="410"/>
                  </a:lnTo>
                  <a:lnTo>
                    <a:pt x="228" y="70"/>
                  </a:lnTo>
                  <a:close/>
                  <a:moveTo>
                    <a:pt x="4" y="410"/>
                  </a:moveTo>
                  <a:lnTo>
                    <a:pt x="0" y="414"/>
                  </a:lnTo>
                  <a:lnTo>
                    <a:pt x="0" y="410"/>
                  </a:lnTo>
                  <a:lnTo>
                    <a:pt x="0" y="0"/>
                  </a:lnTo>
                  <a:lnTo>
                    <a:pt x="0" y="0"/>
                  </a:lnTo>
                  <a:lnTo>
                    <a:pt x="4" y="0"/>
                  </a:lnTo>
                  <a:lnTo>
                    <a:pt x="31" y="0"/>
                  </a:lnTo>
                  <a:lnTo>
                    <a:pt x="62" y="4"/>
                  </a:lnTo>
                  <a:lnTo>
                    <a:pt x="93" y="8"/>
                  </a:lnTo>
                  <a:lnTo>
                    <a:pt x="120" y="16"/>
                  </a:lnTo>
                  <a:lnTo>
                    <a:pt x="151" y="27"/>
                  </a:lnTo>
                  <a:lnTo>
                    <a:pt x="178" y="39"/>
                  </a:lnTo>
                  <a:lnTo>
                    <a:pt x="205" y="51"/>
                  </a:lnTo>
                  <a:lnTo>
                    <a:pt x="228" y="66"/>
                  </a:lnTo>
                  <a:lnTo>
                    <a:pt x="232" y="70"/>
                  </a:lnTo>
                  <a:lnTo>
                    <a:pt x="232" y="70"/>
                  </a:lnTo>
                  <a:lnTo>
                    <a:pt x="4" y="410"/>
                  </a:lnTo>
                  <a:close/>
                </a:path>
              </a:pathLst>
            </a:custGeom>
            <a:solidFill>
              <a:srgbClr val="00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69" name="Freeform 35"/>
            <p:cNvSpPr>
              <a:spLocks/>
            </p:cNvSpPr>
            <p:nvPr/>
          </p:nvSpPr>
          <p:spPr bwMode="auto">
            <a:xfrm>
              <a:off x="7688263" y="1506538"/>
              <a:ext cx="874713" cy="1189038"/>
            </a:xfrm>
            <a:custGeom>
              <a:avLst/>
              <a:gdLst>
                <a:gd name="T0" fmla="*/ 0 w 551"/>
                <a:gd name="T1" fmla="*/ 722 h 749"/>
                <a:gd name="T2" fmla="*/ 38 w 551"/>
                <a:gd name="T3" fmla="*/ 734 h 749"/>
                <a:gd name="T4" fmla="*/ 81 w 551"/>
                <a:gd name="T5" fmla="*/ 746 h 749"/>
                <a:gd name="T6" fmla="*/ 119 w 551"/>
                <a:gd name="T7" fmla="*/ 749 h 749"/>
                <a:gd name="T8" fmla="*/ 158 w 551"/>
                <a:gd name="T9" fmla="*/ 749 h 749"/>
                <a:gd name="T10" fmla="*/ 196 w 551"/>
                <a:gd name="T11" fmla="*/ 746 h 749"/>
                <a:gd name="T12" fmla="*/ 239 w 551"/>
                <a:gd name="T13" fmla="*/ 738 h 749"/>
                <a:gd name="T14" fmla="*/ 312 w 551"/>
                <a:gd name="T15" fmla="*/ 715 h 749"/>
                <a:gd name="T16" fmla="*/ 378 w 551"/>
                <a:gd name="T17" fmla="*/ 676 h 749"/>
                <a:gd name="T18" fmla="*/ 440 w 551"/>
                <a:gd name="T19" fmla="*/ 622 h 749"/>
                <a:gd name="T20" fmla="*/ 490 w 551"/>
                <a:gd name="T21" fmla="*/ 560 h 749"/>
                <a:gd name="T22" fmla="*/ 524 w 551"/>
                <a:gd name="T23" fmla="*/ 487 h 749"/>
                <a:gd name="T24" fmla="*/ 544 w 551"/>
                <a:gd name="T25" fmla="*/ 417 h 749"/>
                <a:gd name="T26" fmla="*/ 551 w 551"/>
                <a:gd name="T27" fmla="*/ 352 h 749"/>
                <a:gd name="T28" fmla="*/ 548 w 551"/>
                <a:gd name="T29" fmla="*/ 282 h 749"/>
                <a:gd name="T30" fmla="*/ 532 w 551"/>
                <a:gd name="T31" fmla="*/ 216 h 749"/>
                <a:gd name="T32" fmla="*/ 509 w 551"/>
                <a:gd name="T33" fmla="*/ 154 h 749"/>
                <a:gd name="T34" fmla="*/ 470 w 551"/>
                <a:gd name="T35" fmla="*/ 97 h 749"/>
                <a:gd name="T36" fmla="*/ 424 w 551"/>
                <a:gd name="T37" fmla="*/ 42 h 749"/>
                <a:gd name="T38" fmla="*/ 370 w 551"/>
                <a:gd name="T39" fmla="*/ 0 h 749"/>
                <a:gd name="T40" fmla="*/ 146 w 551"/>
                <a:gd name="T41" fmla="*/ 340 h 749"/>
                <a:gd name="T42" fmla="*/ 0 w 551"/>
                <a:gd name="T43" fmla="*/ 722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749">
                  <a:moveTo>
                    <a:pt x="0" y="722"/>
                  </a:moveTo>
                  <a:lnTo>
                    <a:pt x="38" y="734"/>
                  </a:lnTo>
                  <a:lnTo>
                    <a:pt x="81" y="746"/>
                  </a:lnTo>
                  <a:lnTo>
                    <a:pt x="119" y="749"/>
                  </a:lnTo>
                  <a:lnTo>
                    <a:pt x="158" y="749"/>
                  </a:lnTo>
                  <a:lnTo>
                    <a:pt x="196" y="746"/>
                  </a:lnTo>
                  <a:lnTo>
                    <a:pt x="239" y="738"/>
                  </a:lnTo>
                  <a:lnTo>
                    <a:pt x="312" y="715"/>
                  </a:lnTo>
                  <a:lnTo>
                    <a:pt x="378" y="676"/>
                  </a:lnTo>
                  <a:lnTo>
                    <a:pt x="440" y="622"/>
                  </a:lnTo>
                  <a:lnTo>
                    <a:pt x="490" y="560"/>
                  </a:lnTo>
                  <a:lnTo>
                    <a:pt x="524" y="487"/>
                  </a:lnTo>
                  <a:lnTo>
                    <a:pt x="544" y="417"/>
                  </a:lnTo>
                  <a:lnTo>
                    <a:pt x="551" y="352"/>
                  </a:lnTo>
                  <a:lnTo>
                    <a:pt x="548" y="282"/>
                  </a:lnTo>
                  <a:lnTo>
                    <a:pt x="532" y="216"/>
                  </a:lnTo>
                  <a:lnTo>
                    <a:pt x="509" y="154"/>
                  </a:lnTo>
                  <a:lnTo>
                    <a:pt x="470" y="97"/>
                  </a:lnTo>
                  <a:lnTo>
                    <a:pt x="424" y="42"/>
                  </a:lnTo>
                  <a:lnTo>
                    <a:pt x="370" y="0"/>
                  </a:lnTo>
                  <a:lnTo>
                    <a:pt x="146" y="340"/>
                  </a:lnTo>
                  <a:lnTo>
                    <a:pt x="0" y="722"/>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0" name="Freeform 36"/>
            <p:cNvSpPr>
              <a:spLocks noEditPoints="1"/>
            </p:cNvSpPr>
            <p:nvPr/>
          </p:nvSpPr>
          <p:spPr bwMode="auto">
            <a:xfrm>
              <a:off x="7681913" y="1500188"/>
              <a:ext cx="887413" cy="1201738"/>
            </a:xfrm>
            <a:custGeom>
              <a:avLst/>
              <a:gdLst>
                <a:gd name="T0" fmla="*/ 4 w 559"/>
                <a:gd name="T1" fmla="*/ 726 h 757"/>
                <a:gd name="T2" fmla="*/ 85 w 559"/>
                <a:gd name="T3" fmla="*/ 746 h 757"/>
                <a:gd name="T4" fmla="*/ 162 w 559"/>
                <a:gd name="T5" fmla="*/ 750 h 757"/>
                <a:gd name="T6" fmla="*/ 239 w 559"/>
                <a:gd name="T7" fmla="*/ 742 h 757"/>
                <a:gd name="T8" fmla="*/ 316 w 559"/>
                <a:gd name="T9" fmla="*/ 715 h 757"/>
                <a:gd name="T10" fmla="*/ 382 w 559"/>
                <a:gd name="T11" fmla="*/ 676 h 757"/>
                <a:gd name="T12" fmla="*/ 444 w 559"/>
                <a:gd name="T13" fmla="*/ 626 h 757"/>
                <a:gd name="T14" fmla="*/ 490 w 559"/>
                <a:gd name="T15" fmla="*/ 564 h 757"/>
                <a:gd name="T16" fmla="*/ 528 w 559"/>
                <a:gd name="T17" fmla="*/ 491 h 757"/>
                <a:gd name="T18" fmla="*/ 548 w 559"/>
                <a:gd name="T19" fmla="*/ 421 h 757"/>
                <a:gd name="T20" fmla="*/ 555 w 559"/>
                <a:gd name="T21" fmla="*/ 356 h 757"/>
                <a:gd name="T22" fmla="*/ 552 w 559"/>
                <a:gd name="T23" fmla="*/ 286 h 757"/>
                <a:gd name="T24" fmla="*/ 536 w 559"/>
                <a:gd name="T25" fmla="*/ 220 h 757"/>
                <a:gd name="T26" fmla="*/ 509 w 559"/>
                <a:gd name="T27" fmla="*/ 158 h 757"/>
                <a:gd name="T28" fmla="*/ 474 w 559"/>
                <a:gd name="T29" fmla="*/ 101 h 757"/>
                <a:gd name="T30" fmla="*/ 428 w 559"/>
                <a:gd name="T31" fmla="*/ 50 h 757"/>
                <a:gd name="T32" fmla="*/ 374 w 559"/>
                <a:gd name="T33" fmla="*/ 4 h 757"/>
                <a:gd name="T34" fmla="*/ 150 w 559"/>
                <a:gd name="T35" fmla="*/ 344 h 757"/>
                <a:gd name="T36" fmla="*/ 4 w 559"/>
                <a:gd name="T37" fmla="*/ 726 h 757"/>
                <a:gd name="T38" fmla="*/ 146 w 559"/>
                <a:gd name="T39" fmla="*/ 344 h 757"/>
                <a:gd name="T40" fmla="*/ 374 w 559"/>
                <a:gd name="T41" fmla="*/ 0 h 757"/>
                <a:gd name="T42" fmla="*/ 405 w 559"/>
                <a:gd name="T43" fmla="*/ 23 h 757"/>
                <a:gd name="T44" fmla="*/ 455 w 559"/>
                <a:gd name="T45" fmla="*/ 70 h 757"/>
                <a:gd name="T46" fmla="*/ 498 w 559"/>
                <a:gd name="T47" fmla="*/ 128 h 757"/>
                <a:gd name="T48" fmla="*/ 528 w 559"/>
                <a:gd name="T49" fmla="*/ 186 h 757"/>
                <a:gd name="T50" fmla="*/ 548 w 559"/>
                <a:gd name="T51" fmla="*/ 251 h 757"/>
                <a:gd name="T52" fmla="*/ 559 w 559"/>
                <a:gd name="T53" fmla="*/ 321 h 757"/>
                <a:gd name="T54" fmla="*/ 555 w 559"/>
                <a:gd name="T55" fmla="*/ 390 h 757"/>
                <a:gd name="T56" fmla="*/ 544 w 559"/>
                <a:gd name="T57" fmla="*/ 456 h 757"/>
                <a:gd name="T58" fmla="*/ 517 w 559"/>
                <a:gd name="T59" fmla="*/ 529 h 757"/>
                <a:gd name="T60" fmla="*/ 471 w 559"/>
                <a:gd name="T61" fmla="*/ 599 h 757"/>
                <a:gd name="T62" fmla="*/ 417 w 559"/>
                <a:gd name="T63" fmla="*/ 657 h 757"/>
                <a:gd name="T64" fmla="*/ 351 w 559"/>
                <a:gd name="T65" fmla="*/ 703 h 757"/>
                <a:gd name="T66" fmla="*/ 278 w 559"/>
                <a:gd name="T67" fmla="*/ 734 h 757"/>
                <a:gd name="T68" fmla="*/ 204 w 559"/>
                <a:gd name="T69" fmla="*/ 753 h 757"/>
                <a:gd name="T70" fmla="*/ 123 w 559"/>
                <a:gd name="T71" fmla="*/ 753 h 757"/>
                <a:gd name="T72" fmla="*/ 42 w 559"/>
                <a:gd name="T73" fmla="*/ 742 h 757"/>
                <a:gd name="T74" fmla="*/ 0 w 559"/>
                <a:gd name="T75" fmla="*/ 726 h 757"/>
                <a:gd name="T76" fmla="*/ 146 w 559"/>
                <a:gd name="T77" fmla="*/ 344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757">
                  <a:moveTo>
                    <a:pt x="4" y="726"/>
                  </a:moveTo>
                  <a:lnTo>
                    <a:pt x="4" y="726"/>
                  </a:lnTo>
                  <a:lnTo>
                    <a:pt x="42" y="738"/>
                  </a:lnTo>
                  <a:lnTo>
                    <a:pt x="85" y="746"/>
                  </a:lnTo>
                  <a:lnTo>
                    <a:pt x="123" y="750"/>
                  </a:lnTo>
                  <a:lnTo>
                    <a:pt x="162" y="750"/>
                  </a:lnTo>
                  <a:lnTo>
                    <a:pt x="200" y="750"/>
                  </a:lnTo>
                  <a:lnTo>
                    <a:pt x="239" y="742"/>
                  </a:lnTo>
                  <a:lnTo>
                    <a:pt x="278" y="730"/>
                  </a:lnTo>
                  <a:lnTo>
                    <a:pt x="316" y="715"/>
                  </a:lnTo>
                  <a:lnTo>
                    <a:pt x="351" y="699"/>
                  </a:lnTo>
                  <a:lnTo>
                    <a:pt x="382" y="676"/>
                  </a:lnTo>
                  <a:lnTo>
                    <a:pt x="413" y="653"/>
                  </a:lnTo>
                  <a:lnTo>
                    <a:pt x="444" y="626"/>
                  </a:lnTo>
                  <a:lnTo>
                    <a:pt x="467" y="595"/>
                  </a:lnTo>
                  <a:lnTo>
                    <a:pt x="490" y="564"/>
                  </a:lnTo>
                  <a:lnTo>
                    <a:pt x="513" y="529"/>
                  </a:lnTo>
                  <a:lnTo>
                    <a:pt x="528" y="491"/>
                  </a:lnTo>
                  <a:lnTo>
                    <a:pt x="540" y="456"/>
                  </a:lnTo>
                  <a:lnTo>
                    <a:pt x="548" y="421"/>
                  </a:lnTo>
                  <a:lnTo>
                    <a:pt x="552" y="386"/>
                  </a:lnTo>
                  <a:lnTo>
                    <a:pt x="555" y="356"/>
                  </a:lnTo>
                  <a:lnTo>
                    <a:pt x="555" y="321"/>
                  </a:lnTo>
                  <a:lnTo>
                    <a:pt x="552" y="286"/>
                  </a:lnTo>
                  <a:lnTo>
                    <a:pt x="544" y="251"/>
                  </a:lnTo>
                  <a:lnTo>
                    <a:pt x="536" y="220"/>
                  </a:lnTo>
                  <a:lnTo>
                    <a:pt x="525" y="189"/>
                  </a:lnTo>
                  <a:lnTo>
                    <a:pt x="509" y="158"/>
                  </a:lnTo>
                  <a:lnTo>
                    <a:pt x="494" y="128"/>
                  </a:lnTo>
                  <a:lnTo>
                    <a:pt x="474" y="101"/>
                  </a:lnTo>
                  <a:lnTo>
                    <a:pt x="451" y="73"/>
                  </a:lnTo>
                  <a:lnTo>
                    <a:pt x="428" y="50"/>
                  </a:lnTo>
                  <a:lnTo>
                    <a:pt x="401" y="27"/>
                  </a:lnTo>
                  <a:lnTo>
                    <a:pt x="374" y="4"/>
                  </a:lnTo>
                  <a:lnTo>
                    <a:pt x="378" y="4"/>
                  </a:lnTo>
                  <a:lnTo>
                    <a:pt x="150" y="344"/>
                  </a:lnTo>
                  <a:lnTo>
                    <a:pt x="150" y="344"/>
                  </a:lnTo>
                  <a:lnTo>
                    <a:pt x="4" y="726"/>
                  </a:lnTo>
                  <a:close/>
                  <a:moveTo>
                    <a:pt x="146" y="344"/>
                  </a:moveTo>
                  <a:lnTo>
                    <a:pt x="146" y="344"/>
                  </a:lnTo>
                  <a:lnTo>
                    <a:pt x="374" y="4"/>
                  </a:lnTo>
                  <a:lnTo>
                    <a:pt x="374" y="0"/>
                  </a:lnTo>
                  <a:lnTo>
                    <a:pt x="374" y="0"/>
                  </a:lnTo>
                  <a:lnTo>
                    <a:pt x="405" y="23"/>
                  </a:lnTo>
                  <a:lnTo>
                    <a:pt x="432" y="46"/>
                  </a:lnTo>
                  <a:lnTo>
                    <a:pt x="455" y="70"/>
                  </a:lnTo>
                  <a:lnTo>
                    <a:pt x="478" y="97"/>
                  </a:lnTo>
                  <a:lnTo>
                    <a:pt x="498" y="128"/>
                  </a:lnTo>
                  <a:lnTo>
                    <a:pt x="513" y="155"/>
                  </a:lnTo>
                  <a:lnTo>
                    <a:pt x="528" y="186"/>
                  </a:lnTo>
                  <a:lnTo>
                    <a:pt x="540" y="220"/>
                  </a:lnTo>
                  <a:lnTo>
                    <a:pt x="548" y="251"/>
                  </a:lnTo>
                  <a:lnTo>
                    <a:pt x="555" y="286"/>
                  </a:lnTo>
                  <a:lnTo>
                    <a:pt x="559" y="321"/>
                  </a:lnTo>
                  <a:lnTo>
                    <a:pt x="559" y="356"/>
                  </a:lnTo>
                  <a:lnTo>
                    <a:pt x="555" y="390"/>
                  </a:lnTo>
                  <a:lnTo>
                    <a:pt x="552" y="425"/>
                  </a:lnTo>
                  <a:lnTo>
                    <a:pt x="544" y="456"/>
                  </a:lnTo>
                  <a:lnTo>
                    <a:pt x="532" y="491"/>
                  </a:lnTo>
                  <a:lnTo>
                    <a:pt x="517" y="529"/>
                  </a:lnTo>
                  <a:lnTo>
                    <a:pt x="494" y="568"/>
                  </a:lnTo>
                  <a:lnTo>
                    <a:pt x="471" y="599"/>
                  </a:lnTo>
                  <a:lnTo>
                    <a:pt x="444" y="630"/>
                  </a:lnTo>
                  <a:lnTo>
                    <a:pt x="417" y="657"/>
                  </a:lnTo>
                  <a:lnTo>
                    <a:pt x="386" y="680"/>
                  </a:lnTo>
                  <a:lnTo>
                    <a:pt x="351" y="703"/>
                  </a:lnTo>
                  <a:lnTo>
                    <a:pt x="316" y="719"/>
                  </a:lnTo>
                  <a:lnTo>
                    <a:pt x="278" y="734"/>
                  </a:lnTo>
                  <a:lnTo>
                    <a:pt x="243" y="746"/>
                  </a:lnTo>
                  <a:lnTo>
                    <a:pt x="204" y="753"/>
                  </a:lnTo>
                  <a:lnTo>
                    <a:pt x="162" y="757"/>
                  </a:lnTo>
                  <a:lnTo>
                    <a:pt x="123" y="753"/>
                  </a:lnTo>
                  <a:lnTo>
                    <a:pt x="81" y="750"/>
                  </a:lnTo>
                  <a:lnTo>
                    <a:pt x="42" y="742"/>
                  </a:lnTo>
                  <a:lnTo>
                    <a:pt x="4" y="730"/>
                  </a:lnTo>
                  <a:lnTo>
                    <a:pt x="0" y="726"/>
                  </a:lnTo>
                  <a:lnTo>
                    <a:pt x="0" y="726"/>
                  </a:lnTo>
                  <a:lnTo>
                    <a:pt x="146" y="344"/>
                  </a:lnTo>
                  <a:close/>
                </a:path>
              </a:pathLst>
            </a:custGeom>
            <a:solidFill>
              <a:srgbClr val="00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71" name="Freeform 37"/>
            <p:cNvSpPr>
              <a:spLocks/>
            </p:cNvSpPr>
            <p:nvPr/>
          </p:nvSpPr>
          <p:spPr bwMode="auto">
            <a:xfrm>
              <a:off x="7270751" y="1481138"/>
              <a:ext cx="649288" cy="1171575"/>
            </a:xfrm>
            <a:custGeom>
              <a:avLst/>
              <a:gdLst>
                <a:gd name="T0" fmla="*/ 205 w 409"/>
                <a:gd name="T1" fmla="*/ 0 h 738"/>
                <a:gd name="T2" fmla="*/ 139 w 409"/>
                <a:gd name="T3" fmla="*/ 51 h 738"/>
                <a:gd name="T4" fmla="*/ 81 w 409"/>
                <a:gd name="T5" fmla="*/ 109 h 738"/>
                <a:gd name="T6" fmla="*/ 43 w 409"/>
                <a:gd name="T7" fmla="*/ 174 h 738"/>
                <a:gd name="T8" fmla="*/ 16 w 409"/>
                <a:gd name="T9" fmla="*/ 248 h 738"/>
                <a:gd name="T10" fmla="*/ 0 w 409"/>
                <a:gd name="T11" fmla="*/ 325 h 738"/>
                <a:gd name="T12" fmla="*/ 0 w 409"/>
                <a:gd name="T13" fmla="*/ 368 h 738"/>
                <a:gd name="T14" fmla="*/ 4 w 409"/>
                <a:gd name="T15" fmla="*/ 406 h 738"/>
                <a:gd name="T16" fmla="*/ 8 w 409"/>
                <a:gd name="T17" fmla="*/ 445 h 738"/>
                <a:gd name="T18" fmla="*/ 20 w 409"/>
                <a:gd name="T19" fmla="*/ 483 h 738"/>
                <a:gd name="T20" fmla="*/ 35 w 409"/>
                <a:gd name="T21" fmla="*/ 522 h 738"/>
                <a:gd name="T22" fmla="*/ 54 w 409"/>
                <a:gd name="T23" fmla="*/ 561 h 738"/>
                <a:gd name="T24" fmla="*/ 93 w 409"/>
                <a:gd name="T25" fmla="*/ 619 h 738"/>
                <a:gd name="T26" fmla="*/ 143 w 409"/>
                <a:gd name="T27" fmla="*/ 669 h 738"/>
                <a:gd name="T28" fmla="*/ 201 w 409"/>
                <a:gd name="T29" fmla="*/ 708 h 738"/>
                <a:gd name="T30" fmla="*/ 263 w 409"/>
                <a:gd name="T31" fmla="*/ 738 h 738"/>
                <a:gd name="T32" fmla="*/ 409 w 409"/>
                <a:gd name="T33" fmla="*/ 356 h 738"/>
                <a:gd name="T34" fmla="*/ 205 w 409"/>
                <a:gd name="T3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9" h="738">
                  <a:moveTo>
                    <a:pt x="205" y="0"/>
                  </a:moveTo>
                  <a:lnTo>
                    <a:pt x="139" y="51"/>
                  </a:lnTo>
                  <a:lnTo>
                    <a:pt x="81" y="109"/>
                  </a:lnTo>
                  <a:lnTo>
                    <a:pt x="43" y="174"/>
                  </a:lnTo>
                  <a:lnTo>
                    <a:pt x="16" y="248"/>
                  </a:lnTo>
                  <a:lnTo>
                    <a:pt x="0" y="325"/>
                  </a:lnTo>
                  <a:lnTo>
                    <a:pt x="0" y="368"/>
                  </a:lnTo>
                  <a:lnTo>
                    <a:pt x="4" y="406"/>
                  </a:lnTo>
                  <a:lnTo>
                    <a:pt x="8" y="445"/>
                  </a:lnTo>
                  <a:lnTo>
                    <a:pt x="20" y="483"/>
                  </a:lnTo>
                  <a:lnTo>
                    <a:pt x="35" y="522"/>
                  </a:lnTo>
                  <a:lnTo>
                    <a:pt x="54" y="561"/>
                  </a:lnTo>
                  <a:lnTo>
                    <a:pt x="93" y="619"/>
                  </a:lnTo>
                  <a:lnTo>
                    <a:pt x="143" y="669"/>
                  </a:lnTo>
                  <a:lnTo>
                    <a:pt x="201" y="708"/>
                  </a:lnTo>
                  <a:lnTo>
                    <a:pt x="263" y="738"/>
                  </a:lnTo>
                  <a:lnTo>
                    <a:pt x="409" y="356"/>
                  </a:lnTo>
                  <a:lnTo>
                    <a:pt x="205"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2" name="Freeform 38"/>
            <p:cNvSpPr>
              <a:spLocks noEditPoints="1"/>
            </p:cNvSpPr>
            <p:nvPr/>
          </p:nvSpPr>
          <p:spPr bwMode="auto">
            <a:xfrm>
              <a:off x="7265988" y="1481138"/>
              <a:ext cx="654050" cy="1177925"/>
            </a:xfrm>
            <a:custGeom>
              <a:avLst/>
              <a:gdLst>
                <a:gd name="T0" fmla="*/ 208 w 412"/>
                <a:gd name="T1" fmla="*/ 4 h 742"/>
                <a:gd name="T2" fmla="*/ 208 w 412"/>
                <a:gd name="T3" fmla="*/ 4 h 742"/>
                <a:gd name="T4" fmla="*/ 173 w 412"/>
                <a:gd name="T5" fmla="*/ 28 h 742"/>
                <a:gd name="T6" fmla="*/ 142 w 412"/>
                <a:gd name="T7" fmla="*/ 51 h 742"/>
                <a:gd name="T8" fmla="*/ 115 w 412"/>
                <a:gd name="T9" fmla="*/ 82 h 742"/>
                <a:gd name="T10" fmla="*/ 88 w 412"/>
                <a:gd name="T11" fmla="*/ 109 h 742"/>
                <a:gd name="T12" fmla="*/ 65 w 412"/>
                <a:gd name="T13" fmla="*/ 143 h 742"/>
                <a:gd name="T14" fmla="*/ 46 w 412"/>
                <a:gd name="T15" fmla="*/ 178 h 742"/>
                <a:gd name="T16" fmla="*/ 30 w 412"/>
                <a:gd name="T17" fmla="*/ 213 h 742"/>
                <a:gd name="T18" fmla="*/ 19 w 412"/>
                <a:gd name="T19" fmla="*/ 252 h 742"/>
                <a:gd name="T20" fmla="*/ 11 w 412"/>
                <a:gd name="T21" fmla="*/ 286 h 742"/>
                <a:gd name="T22" fmla="*/ 7 w 412"/>
                <a:gd name="T23" fmla="*/ 329 h 742"/>
                <a:gd name="T24" fmla="*/ 7 w 412"/>
                <a:gd name="T25" fmla="*/ 368 h 742"/>
                <a:gd name="T26" fmla="*/ 7 w 412"/>
                <a:gd name="T27" fmla="*/ 406 h 742"/>
                <a:gd name="T28" fmla="*/ 15 w 412"/>
                <a:gd name="T29" fmla="*/ 445 h 742"/>
                <a:gd name="T30" fmla="*/ 27 w 412"/>
                <a:gd name="T31" fmla="*/ 483 h 742"/>
                <a:gd name="T32" fmla="*/ 42 w 412"/>
                <a:gd name="T33" fmla="*/ 522 h 742"/>
                <a:gd name="T34" fmla="*/ 61 w 412"/>
                <a:gd name="T35" fmla="*/ 561 h 742"/>
                <a:gd name="T36" fmla="*/ 77 w 412"/>
                <a:gd name="T37" fmla="*/ 588 h 742"/>
                <a:gd name="T38" fmla="*/ 100 w 412"/>
                <a:gd name="T39" fmla="*/ 615 h 742"/>
                <a:gd name="T40" fmla="*/ 123 w 412"/>
                <a:gd name="T41" fmla="*/ 642 h 742"/>
                <a:gd name="T42" fmla="*/ 146 w 412"/>
                <a:gd name="T43" fmla="*/ 665 h 742"/>
                <a:gd name="T44" fmla="*/ 173 w 412"/>
                <a:gd name="T45" fmla="*/ 688 h 742"/>
                <a:gd name="T46" fmla="*/ 204 w 412"/>
                <a:gd name="T47" fmla="*/ 708 h 742"/>
                <a:gd name="T48" fmla="*/ 235 w 412"/>
                <a:gd name="T49" fmla="*/ 723 h 742"/>
                <a:gd name="T50" fmla="*/ 266 w 412"/>
                <a:gd name="T51" fmla="*/ 738 h 742"/>
                <a:gd name="T52" fmla="*/ 262 w 412"/>
                <a:gd name="T53" fmla="*/ 738 h 742"/>
                <a:gd name="T54" fmla="*/ 408 w 412"/>
                <a:gd name="T55" fmla="*/ 356 h 742"/>
                <a:gd name="T56" fmla="*/ 408 w 412"/>
                <a:gd name="T57" fmla="*/ 356 h 742"/>
                <a:gd name="T58" fmla="*/ 208 w 412"/>
                <a:gd name="T59" fmla="*/ 4 h 742"/>
                <a:gd name="T60" fmla="*/ 412 w 412"/>
                <a:gd name="T61" fmla="*/ 356 h 742"/>
                <a:gd name="T62" fmla="*/ 412 w 412"/>
                <a:gd name="T63" fmla="*/ 356 h 742"/>
                <a:gd name="T64" fmla="*/ 266 w 412"/>
                <a:gd name="T65" fmla="*/ 738 h 742"/>
                <a:gd name="T66" fmla="*/ 266 w 412"/>
                <a:gd name="T67" fmla="*/ 742 h 742"/>
                <a:gd name="T68" fmla="*/ 266 w 412"/>
                <a:gd name="T69" fmla="*/ 742 h 742"/>
                <a:gd name="T70" fmla="*/ 231 w 412"/>
                <a:gd name="T71" fmla="*/ 727 h 742"/>
                <a:gd name="T72" fmla="*/ 200 w 412"/>
                <a:gd name="T73" fmla="*/ 711 h 742"/>
                <a:gd name="T74" fmla="*/ 173 w 412"/>
                <a:gd name="T75" fmla="*/ 692 h 742"/>
                <a:gd name="T76" fmla="*/ 146 w 412"/>
                <a:gd name="T77" fmla="*/ 669 h 742"/>
                <a:gd name="T78" fmla="*/ 119 w 412"/>
                <a:gd name="T79" fmla="*/ 646 h 742"/>
                <a:gd name="T80" fmla="*/ 96 w 412"/>
                <a:gd name="T81" fmla="*/ 619 h 742"/>
                <a:gd name="T82" fmla="*/ 73 w 412"/>
                <a:gd name="T83" fmla="*/ 592 h 742"/>
                <a:gd name="T84" fmla="*/ 54 w 412"/>
                <a:gd name="T85" fmla="*/ 561 h 742"/>
                <a:gd name="T86" fmla="*/ 38 w 412"/>
                <a:gd name="T87" fmla="*/ 522 h 742"/>
                <a:gd name="T88" fmla="*/ 23 w 412"/>
                <a:gd name="T89" fmla="*/ 483 h 742"/>
                <a:gd name="T90" fmla="*/ 11 w 412"/>
                <a:gd name="T91" fmla="*/ 445 h 742"/>
                <a:gd name="T92" fmla="*/ 3 w 412"/>
                <a:gd name="T93" fmla="*/ 406 h 742"/>
                <a:gd name="T94" fmla="*/ 0 w 412"/>
                <a:gd name="T95" fmla="*/ 368 h 742"/>
                <a:gd name="T96" fmla="*/ 3 w 412"/>
                <a:gd name="T97" fmla="*/ 325 h 742"/>
                <a:gd name="T98" fmla="*/ 7 w 412"/>
                <a:gd name="T99" fmla="*/ 286 h 742"/>
                <a:gd name="T100" fmla="*/ 15 w 412"/>
                <a:gd name="T101" fmla="*/ 248 h 742"/>
                <a:gd name="T102" fmla="*/ 27 w 412"/>
                <a:gd name="T103" fmla="*/ 213 h 742"/>
                <a:gd name="T104" fmla="*/ 42 w 412"/>
                <a:gd name="T105" fmla="*/ 174 h 742"/>
                <a:gd name="T106" fmla="*/ 61 w 412"/>
                <a:gd name="T107" fmla="*/ 140 h 742"/>
                <a:gd name="T108" fmla="*/ 84 w 412"/>
                <a:gd name="T109" fmla="*/ 109 h 742"/>
                <a:gd name="T110" fmla="*/ 111 w 412"/>
                <a:gd name="T111" fmla="*/ 78 h 742"/>
                <a:gd name="T112" fmla="*/ 138 w 412"/>
                <a:gd name="T113" fmla="*/ 47 h 742"/>
                <a:gd name="T114" fmla="*/ 173 w 412"/>
                <a:gd name="T115" fmla="*/ 24 h 742"/>
                <a:gd name="T116" fmla="*/ 208 w 412"/>
                <a:gd name="T117" fmla="*/ 0 h 742"/>
                <a:gd name="T118" fmla="*/ 208 w 412"/>
                <a:gd name="T119" fmla="*/ 0 h 742"/>
                <a:gd name="T120" fmla="*/ 212 w 412"/>
                <a:gd name="T121" fmla="*/ 0 h 742"/>
                <a:gd name="T122" fmla="*/ 412 w 412"/>
                <a:gd name="T123" fmla="*/ 35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742">
                  <a:moveTo>
                    <a:pt x="208" y="4"/>
                  </a:moveTo>
                  <a:lnTo>
                    <a:pt x="208" y="4"/>
                  </a:lnTo>
                  <a:lnTo>
                    <a:pt x="173" y="28"/>
                  </a:lnTo>
                  <a:lnTo>
                    <a:pt x="142" y="51"/>
                  </a:lnTo>
                  <a:lnTo>
                    <a:pt x="115" y="82"/>
                  </a:lnTo>
                  <a:lnTo>
                    <a:pt x="88" y="109"/>
                  </a:lnTo>
                  <a:lnTo>
                    <a:pt x="65" y="143"/>
                  </a:lnTo>
                  <a:lnTo>
                    <a:pt x="46" y="178"/>
                  </a:lnTo>
                  <a:lnTo>
                    <a:pt x="30" y="213"/>
                  </a:lnTo>
                  <a:lnTo>
                    <a:pt x="19" y="252"/>
                  </a:lnTo>
                  <a:lnTo>
                    <a:pt x="11" y="286"/>
                  </a:lnTo>
                  <a:lnTo>
                    <a:pt x="7" y="329"/>
                  </a:lnTo>
                  <a:lnTo>
                    <a:pt x="7" y="368"/>
                  </a:lnTo>
                  <a:lnTo>
                    <a:pt x="7" y="406"/>
                  </a:lnTo>
                  <a:lnTo>
                    <a:pt x="15" y="445"/>
                  </a:lnTo>
                  <a:lnTo>
                    <a:pt x="27" y="483"/>
                  </a:lnTo>
                  <a:lnTo>
                    <a:pt x="42" y="522"/>
                  </a:lnTo>
                  <a:lnTo>
                    <a:pt x="61" y="561"/>
                  </a:lnTo>
                  <a:lnTo>
                    <a:pt x="77" y="588"/>
                  </a:lnTo>
                  <a:lnTo>
                    <a:pt x="100" y="615"/>
                  </a:lnTo>
                  <a:lnTo>
                    <a:pt x="123" y="642"/>
                  </a:lnTo>
                  <a:lnTo>
                    <a:pt x="146" y="665"/>
                  </a:lnTo>
                  <a:lnTo>
                    <a:pt x="173" y="688"/>
                  </a:lnTo>
                  <a:lnTo>
                    <a:pt x="204" y="708"/>
                  </a:lnTo>
                  <a:lnTo>
                    <a:pt x="235" y="723"/>
                  </a:lnTo>
                  <a:lnTo>
                    <a:pt x="266" y="738"/>
                  </a:lnTo>
                  <a:lnTo>
                    <a:pt x="262" y="738"/>
                  </a:lnTo>
                  <a:lnTo>
                    <a:pt x="408" y="356"/>
                  </a:lnTo>
                  <a:lnTo>
                    <a:pt x="408" y="356"/>
                  </a:lnTo>
                  <a:lnTo>
                    <a:pt x="208" y="4"/>
                  </a:lnTo>
                  <a:close/>
                  <a:moveTo>
                    <a:pt x="412" y="356"/>
                  </a:moveTo>
                  <a:lnTo>
                    <a:pt x="412" y="356"/>
                  </a:lnTo>
                  <a:lnTo>
                    <a:pt x="266" y="738"/>
                  </a:lnTo>
                  <a:lnTo>
                    <a:pt x="266" y="742"/>
                  </a:lnTo>
                  <a:lnTo>
                    <a:pt x="266" y="742"/>
                  </a:lnTo>
                  <a:lnTo>
                    <a:pt x="231" y="727"/>
                  </a:lnTo>
                  <a:lnTo>
                    <a:pt x="200" y="711"/>
                  </a:lnTo>
                  <a:lnTo>
                    <a:pt x="173" y="692"/>
                  </a:lnTo>
                  <a:lnTo>
                    <a:pt x="146" y="669"/>
                  </a:lnTo>
                  <a:lnTo>
                    <a:pt x="119" y="646"/>
                  </a:lnTo>
                  <a:lnTo>
                    <a:pt x="96" y="619"/>
                  </a:lnTo>
                  <a:lnTo>
                    <a:pt x="73" y="592"/>
                  </a:lnTo>
                  <a:lnTo>
                    <a:pt x="54" y="561"/>
                  </a:lnTo>
                  <a:lnTo>
                    <a:pt x="38" y="522"/>
                  </a:lnTo>
                  <a:lnTo>
                    <a:pt x="23" y="483"/>
                  </a:lnTo>
                  <a:lnTo>
                    <a:pt x="11" y="445"/>
                  </a:lnTo>
                  <a:lnTo>
                    <a:pt x="3" y="406"/>
                  </a:lnTo>
                  <a:lnTo>
                    <a:pt x="0" y="368"/>
                  </a:lnTo>
                  <a:lnTo>
                    <a:pt x="3" y="325"/>
                  </a:lnTo>
                  <a:lnTo>
                    <a:pt x="7" y="286"/>
                  </a:lnTo>
                  <a:lnTo>
                    <a:pt x="15" y="248"/>
                  </a:lnTo>
                  <a:lnTo>
                    <a:pt x="27" y="213"/>
                  </a:lnTo>
                  <a:lnTo>
                    <a:pt x="42" y="174"/>
                  </a:lnTo>
                  <a:lnTo>
                    <a:pt x="61" y="140"/>
                  </a:lnTo>
                  <a:lnTo>
                    <a:pt x="84" y="109"/>
                  </a:lnTo>
                  <a:lnTo>
                    <a:pt x="111" y="78"/>
                  </a:lnTo>
                  <a:lnTo>
                    <a:pt x="138" y="47"/>
                  </a:lnTo>
                  <a:lnTo>
                    <a:pt x="173" y="24"/>
                  </a:lnTo>
                  <a:lnTo>
                    <a:pt x="208" y="0"/>
                  </a:lnTo>
                  <a:lnTo>
                    <a:pt x="208" y="0"/>
                  </a:lnTo>
                  <a:lnTo>
                    <a:pt x="212" y="0"/>
                  </a:lnTo>
                  <a:lnTo>
                    <a:pt x="412" y="356"/>
                  </a:lnTo>
                  <a:close/>
                </a:path>
              </a:pathLst>
            </a:custGeom>
            <a:solidFill>
              <a:srgbClr val="00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73" name="Freeform 39"/>
            <p:cNvSpPr>
              <a:spLocks/>
            </p:cNvSpPr>
            <p:nvPr/>
          </p:nvSpPr>
          <p:spPr bwMode="auto">
            <a:xfrm>
              <a:off x="7596188" y="1395413"/>
              <a:ext cx="323850" cy="650875"/>
            </a:xfrm>
            <a:custGeom>
              <a:avLst/>
              <a:gdLst>
                <a:gd name="T0" fmla="*/ 204 w 204"/>
                <a:gd name="T1" fmla="*/ 0 h 410"/>
                <a:gd name="T2" fmla="*/ 150 w 204"/>
                <a:gd name="T3" fmla="*/ 4 h 410"/>
                <a:gd name="T4" fmla="*/ 96 w 204"/>
                <a:gd name="T5" fmla="*/ 16 h 410"/>
                <a:gd name="T6" fmla="*/ 46 w 204"/>
                <a:gd name="T7" fmla="*/ 31 h 410"/>
                <a:gd name="T8" fmla="*/ 0 w 204"/>
                <a:gd name="T9" fmla="*/ 54 h 410"/>
                <a:gd name="T10" fmla="*/ 204 w 204"/>
                <a:gd name="T11" fmla="*/ 410 h 410"/>
                <a:gd name="T12" fmla="*/ 204 w 204"/>
                <a:gd name="T13" fmla="*/ 0 h 410"/>
              </a:gdLst>
              <a:ahLst/>
              <a:cxnLst>
                <a:cxn ang="0">
                  <a:pos x="T0" y="T1"/>
                </a:cxn>
                <a:cxn ang="0">
                  <a:pos x="T2" y="T3"/>
                </a:cxn>
                <a:cxn ang="0">
                  <a:pos x="T4" y="T5"/>
                </a:cxn>
                <a:cxn ang="0">
                  <a:pos x="T6" y="T7"/>
                </a:cxn>
                <a:cxn ang="0">
                  <a:pos x="T8" y="T9"/>
                </a:cxn>
                <a:cxn ang="0">
                  <a:pos x="T10" y="T11"/>
                </a:cxn>
                <a:cxn ang="0">
                  <a:pos x="T12" y="T13"/>
                </a:cxn>
              </a:cxnLst>
              <a:rect l="0" t="0" r="r" b="b"/>
              <a:pathLst>
                <a:path w="204" h="410">
                  <a:moveTo>
                    <a:pt x="204" y="0"/>
                  </a:moveTo>
                  <a:lnTo>
                    <a:pt x="150" y="4"/>
                  </a:lnTo>
                  <a:lnTo>
                    <a:pt x="96" y="16"/>
                  </a:lnTo>
                  <a:lnTo>
                    <a:pt x="46" y="31"/>
                  </a:lnTo>
                  <a:lnTo>
                    <a:pt x="0" y="54"/>
                  </a:lnTo>
                  <a:lnTo>
                    <a:pt x="204" y="410"/>
                  </a:lnTo>
                  <a:lnTo>
                    <a:pt x="204"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4" name="Freeform 40"/>
            <p:cNvSpPr>
              <a:spLocks noEditPoints="1"/>
            </p:cNvSpPr>
            <p:nvPr/>
          </p:nvSpPr>
          <p:spPr bwMode="auto">
            <a:xfrm>
              <a:off x="7596188" y="1395413"/>
              <a:ext cx="323850" cy="657225"/>
            </a:xfrm>
            <a:custGeom>
              <a:avLst/>
              <a:gdLst>
                <a:gd name="T0" fmla="*/ 200 w 204"/>
                <a:gd name="T1" fmla="*/ 0 h 414"/>
                <a:gd name="T2" fmla="*/ 204 w 204"/>
                <a:gd name="T3" fmla="*/ 4 h 414"/>
                <a:gd name="T4" fmla="*/ 177 w 204"/>
                <a:gd name="T5" fmla="*/ 4 h 414"/>
                <a:gd name="T6" fmla="*/ 150 w 204"/>
                <a:gd name="T7" fmla="*/ 8 h 414"/>
                <a:gd name="T8" fmla="*/ 123 w 204"/>
                <a:gd name="T9" fmla="*/ 12 h 414"/>
                <a:gd name="T10" fmla="*/ 100 w 204"/>
                <a:gd name="T11" fmla="*/ 16 h 414"/>
                <a:gd name="T12" fmla="*/ 73 w 204"/>
                <a:gd name="T13" fmla="*/ 24 h 414"/>
                <a:gd name="T14" fmla="*/ 50 w 204"/>
                <a:gd name="T15" fmla="*/ 35 h 414"/>
                <a:gd name="T16" fmla="*/ 0 w 204"/>
                <a:gd name="T17" fmla="*/ 58 h 414"/>
                <a:gd name="T18" fmla="*/ 4 w 204"/>
                <a:gd name="T19" fmla="*/ 54 h 414"/>
                <a:gd name="T20" fmla="*/ 204 w 204"/>
                <a:gd name="T21" fmla="*/ 410 h 414"/>
                <a:gd name="T22" fmla="*/ 200 w 204"/>
                <a:gd name="T23" fmla="*/ 410 h 414"/>
                <a:gd name="T24" fmla="*/ 200 w 204"/>
                <a:gd name="T25" fmla="*/ 0 h 414"/>
                <a:gd name="T26" fmla="*/ 204 w 204"/>
                <a:gd name="T27" fmla="*/ 410 h 414"/>
                <a:gd name="T28" fmla="*/ 204 w 204"/>
                <a:gd name="T29" fmla="*/ 414 h 414"/>
                <a:gd name="T30" fmla="*/ 200 w 204"/>
                <a:gd name="T31" fmla="*/ 410 h 414"/>
                <a:gd name="T32" fmla="*/ 0 w 204"/>
                <a:gd name="T33" fmla="*/ 58 h 414"/>
                <a:gd name="T34" fmla="*/ 0 w 204"/>
                <a:gd name="T35" fmla="*/ 54 h 414"/>
                <a:gd name="T36" fmla="*/ 0 w 204"/>
                <a:gd name="T37" fmla="*/ 54 h 414"/>
                <a:gd name="T38" fmla="*/ 46 w 204"/>
                <a:gd name="T39" fmla="*/ 31 h 414"/>
                <a:gd name="T40" fmla="*/ 73 w 204"/>
                <a:gd name="T41" fmla="*/ 20 h 414"/>
                <a:gd name="T42" fmla="*/ 96 w 204"/>
                <a:gd name="T43" fmla="*/ 12 h 414"/>
                <a:gd name="T44" fmla="*/ 123 w 204"/>
                <a:gd name="T45" fmla="*/ 8 h 414"/>
                <a:gd name="T46" fmla="*/ 150 w 204"/>
                <a:gd name="T47" fmla="*/ 4 h 414"/>
                <a:gd name="T48" fmla="*/ 177 w 204"/>
                <a:gd name="T49" fmla="*/ 0 h 414"/>
                <a:gd name="T50" fmla="*/ 204 w 204"/>
                <a:gd name="T51" fmla="*/ 0 h 414"/>
                <a:gd name="T52" fmla="*/ 204 w 204"/>
                <a:gd name="T53" fmla="*/ 0 h 414"/>
                <a:gd name="T54" fmla="*/ 204 w 204"/>
                <a:gd name="T55" fmla="*/ 0 h 414"/>
                <a:gd name="T56" fmla="*/ 204 w 204"/>
                <a:gd name="T57" fmla="*/ 41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4" h="414">
                  <a:moveTo>
                    <a:pt x="200" y="0"/>
                  </a:moveTo>
                  <a:lnTo>
                    <a:pt x="204" y="4"/>
                  </a:lnTo>
                  <a:lnTo>
                    <a:pt x="177" y="4"/>
                  </a:lnTo>
                  <a:lnTo>
                    <a:pt x="150" y="8"/>
                  </a:lnTo>
                  <a:lnTo>
                    <a:pt x="123" y="12"/>
                  </a:lnTo>
                  <a:lnTo>
                    <a:pt x="100" y="16"/>
                  </a:lnTo>
                  <a:lnTo>
                    <a:pt x="73" y="24"/>
                  </a:lnTo>
                  <a:lnTo>
                    <a:pt x="50" y="35"/>
                  </a:lnTo>
                  <a:lnTo>
                    <a:pt x="0" y="58"/>
                  </a:lnTo>
                  <a:lnTo>
                    <a:pt x="4" y="54"/>
                  </a:lnTo>
                  <a:lnTo>
                    <a:pt x="204" y="410"/>
                  </a:lnTo>
                  <a:lnTo>
                    <a:pt x="200" y="410"/>
                  </a:lnTo>
                  <a:lnTo>
                    <a:pt x="200" y="0"/>
                  </a:lnTo>
                  <a:close/>
                  <a:moveTo>
                    <a:pt x="204" y="410"/>
                  </a:moveTo>
                  <a:lnTo>
                    <a:pt x="204" y="414"/>
                  </a:lnTo>
                  <a:lnTo>
                    <a:pt x="200" y="410"/>
                  </a:lnTo>
                  <a:lnTo>
                    <a:pt x="0" y="58"/>
                  </a:lnTo>
                  <a:lnTo>
                    <a:pt x="0" y="54"/>
                  </a:lnTo>
                  <a:lnTo>
                    <a:pt x="0" y="54"/>
                  </a:lnTo>
                  <a:lnTo>
                    <a:pt x="46" y="31"/>
                  </a:lnTo>
                  <a:lnTo>
                    <a:pt x="73" y="20"/>
                  </a:lnTo>
                  <a:lnTo>
                    <a:pt x="96" y="12"/>
                  </a:lnTo>
                  <a:lnTo>
                    <a:pt x="123" y="8"/>
                  </a:lnTo>
                  <a:lnTo>
                    <a:pt x="150" y="4"/>
                  </a:lnTo>
                  <a:lnTo>
                    <a:pt x="177" y="0"/>
                  </a:lnTo>
                  <a:lnTo>
                    <a:pt x="204" y="0"/>
                  </a:lnTo>
                  <a:lnTo>
                    <a:pt x="204" y="0"/>
                  </a:lnTo>
                  <a:lnTo>
                    <a:pt x="204" y="0"/>
                  </a:lnTo>
                  <a:lnTo>
                    <a:pt x="204" y="410"/>
                  </a:lnTo>
                  <a:close/>
                </a:path>
              </a:pathLst>
            </a:custGeom>
            <a:solidFill>
              <a:srgbClr val="000000"/>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75" name="Rectangle 41"/>
            <p:cNvSpPr>
              <a:spLocks noChangeArrowheads="1"/>
            </p:cNvSpPr>
            <p:nvPr/>
          </p:nvSpPr>
          <p:spPr bwMode="auto">
            <a:xfrm>
              <a:off x="7962901" y="1543050"/>
              <a:ext cx="2206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9%</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76" name="Rectangle 42"/>
            <p:cNvSpPr>
              <a:spLocks noChangeArrowheads="1"/>
            </p:cNvSpPr>
            <p:nvPr/>
          </p:nvSpPr>
          <p:spPr bwMode="auto">
            <a:xfrm>
              <a:off x="8097838" y="2132013"/>
              <a:ext cx="2873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47%</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77" name="Rectangle 43"/>
            <p:cNvSpPr>
              <a:spLocks noChangeArrowheads="1"/>
            </p:cNvSpPr>
            <p:nvPr/>
          </p:nvSpPr>
          <p:spPr bwMode="auto">
            <a:xfrm>
              <a:off x="7485063" y="2008188"/>
              <a:ext cx="2873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smtClean="0">
                  <a:ln>
                    <a:noFill/>
                  </a:ln>
                  <a:solidFill>
                    <a:srgbClr val="000000"/>
                  </a:solidFill>
                  <a:effectLst/>
                  <a:latin typeface="Arial" panose="020B0604020202020204" pitchFamily="34" charset="0"/>
                </a:rPr>
                <a:t>36%</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1278" name="Rectangle 44"/>
            <p:cNvSpPr>
              <a:spLocks noChangeArrowheads="1"/>
            </p:cNvSpPr>
            <p:nvPr/>
          </p:nvSpPr>
          <p:spPr bwMode="auto">
            <a:xfrm>
              <a:off x="7712076" y="1555750"/>
              <a:ext cx="2206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8%</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79" name="Rectangle 45"/>
            <p:cNvSpPr>
              <a:spLocks noChangeArrowheads="1"/>
            </p:cNvSpPr>
            <p:nvPr/>
          </p:nvSpPr>
          <p:spPr bwMode="auto">
            <a:xfrm>
              <a:off x="8239126" y="1155700"/>
              <a:ext cx="66198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commonly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80" name="Rectangle 46"/>
            <p:cNvSpPr>
              <a:spLocks noChangeArrowheads="1"/>
            </p:cNvSpPr>
            <p:nvPr/>
          </p:nvSpPr>
          <p:spPr bwMode="auto">
            <a:xfrm>
              <a:off x="8153401" y="1296988"/>
              <a:ext cx="838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identified loss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81" name="Rectangle 47"/>
            <p:cNvSpPr>
              <a:spLocks noChangeArrowheads="1"/>
            </p:cNvSpPr>
            <p:nvPr/>
          </p:nvSpPr>
          <p:spPr bwMode="auto">
            <a:xfrm>
              <a:off x="8434388" y="2432050"/>
              <a:ext cx="66198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commonly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82" name="Rectangle 48"/>
            <p:cNvSpPr>
              <a:spLocks noChangeArrowheads="1"/>
            </p:cNvSpPr>
            <p:nvPr/>
          </p:nvSpPr>
          <p:spPr bwMode="auto">
            <a:xfrm>
              <a:off x="8343901" y="2573338"/>
              <a:ext cx="8445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identified gain</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83" name="Rectangle 49"/>
            <p:cNvSpPr>
              <a:spLocks noChangeArrowheads="1"/>
            </p:cNvSpPr>
            <p:nvPr/>
          </p:nvSpPr>
          <p:spPr bwMode="auto">
            <a:xfrm>
              <a:off x="6689726" y="1990725"/>
              <a:ext cx="55721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uniquely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84" name="Rectangle 50"/>
            <p:cNvSpPr>
              <a:spLocks noChangeArrowheads="1"/>
            </p:cNvSpPr>
            <p:nvPr/>
          </p:nvSpPr>
          <p:spPr bwMode="auto">
            <a:xfrm>
              <a:off x="6548438" y="2132013"/>
              <a:ext cx="8445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identified gain</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85" name="Rectangle 51"/>
            <p:cNvSpPr>
              <a:spLocks noChangeArrowheads="1"/>
            </p:cNvSpPr>
            <p:nvPr/>
          </p:nvSpPr>
          <p:spPr bwMode="auto">
            <a:xfrm>
              <a:off x="6867526" y="1303338"/>
              <a:ext cx="55721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uniquely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86" name="Rectangle 52"/>
            <p:cNvSpPr>
              <a:spLocks noChangeArrowheads="1"/>
            </p:cNvSpPr>
            <p:nvPr/>
          </p:nvSpPr>
          <p:spPr bwMode="auto">
            <a:xfrm>
              <a:off x="6732588" y="1444625"/>
              <a:ext cx="838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rgbClr val="000000"/>
                  </a:solidFill>
                  <a:effectLst/>
                  <a:latin typeface="Arial" panose="020B0604020202020204" pitchFamily="34" charset="0"/>
                </a:rPr>
                <a:t>identified loss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87" name="Rectangle 53"/>
            <p:cNvSpPr>
              <a:spLocks noChangeArrowheads="1"/>
            </p:cNvSpPr>
            <p:nvPr/>
          </p:nvSpPr>
          <p:spPr bwMode="auto">
            <a:xfrm>
              <a:off x="7399338" y="1414463"/>
              <a:ext cx="342900" cy="635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145989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67544" y="62182"/>
            <a:ext cx="8229600" cy="1143000"/>
          </a:xfrm>
        </p:spPr>
        <p:txBody>
          <a:bodyPr>
            <a:noAutofit/>
          </a:bodyPr>
          <a:lstStyle/>
          <a:p>
            <a:r>
              <a:rPr lang="en-US" altLang="zh-CN" sz="3200" dirty="0"/>
              <a:t>Amplified regions associated with poor outcome affect cell </a:t>
            </a:r>
            <a:r>
              <a:rPr lang="en-US" altLang="zh-CN" sz="3200" dirty="0" smtClean="0"/>
              <a:t>cycle</a:t>
            </a:r>
            <a:endParaRPr lang="zh-CN" altLang="en-US" sz="3200" dirty="0"/>
          </a:p>
        </p:txBody>
      </p:sp>
      <p:pic>
        <p:nvPicPr>
          <p:cNvPr id="7" name="内容占位符 6"/>
          <p:cNvPicPr>
            <a:picLocks noGrp="1" noChangeAspect="1"/>
          </p:cNvPicPr>
          <p:nvPr>
            <p:ph idx="1"/>
          </p:nvPr>
        </p:nvPicPr>
        <p:blipFill>
          <a:blip r:embed="rId2"/>
          <a:stretch>
            <a:fillRect/>
          </a:stretch>
        </p:blipFill>
        <p:spPr>
          <a:xfrm>
            <a:off x="2195736" y="1205182"/>
            <a:ext cx="3960440" cy="5450668"/>
          </a:xfrm>
          <a:prstGeom prst="rect">
            <a:avLst/>
          </a:prstGeom>
        </p:spPr>
      </p:pic>
    </p:spTree>
    <p:extLst>
      <p:ext uri="{BB962C8B-B14F-4D97-AF65-F5344CB8AC3E}">
        <p14:creationId xmlns:p14="http://schemas.microsoft.com/office/powerpoint/2010/main" val="2206068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noAutofit/>
          </a:bodyPr>
          <a:lstStyle/>
          <a:p>
            <a:r>
              <a:rPr lang="en-US" altLang="zh-CN" sz="2000" b="1" dirty="0" smtClean="0"/>
              <a:t>A regulatory network for the genes </a:t>
            </a:r>
            <a:r>
              <a:rPr lang="en-US" altLang="zh-CN" sz="2000" b="1" dirty="0"/>
              <a:t>on </a:t>
            </a:r>
            <a:r>
              <a:rPr lang="en-US" altLang="zh-CN" sz="2000" b="1" dirty="0" smtClean="0"/>
              <a:t>the amplified recurrent ICNV regions</a:t>
            </a:r>
            <a:endParaRPr lang="zh-CN" altLang="en-US" sz="2000" b="1" dirty="0"/>
          </a:p>
        </p:txBody>
      </p:sp>
      <p:pic>
        <p:nvPicPr>
          <p:cNvPr id="4" name="内容占位符 3"/>
          <p:cNvPicPr>
            <a:picLocks noGrp="1" noChangeAspect="1"/>
          </p:cNvPicPr>
          <p:nvPr>
            <p:ph idx="1"/>
          </p:nvPr>
        </p:nvPicPr>
        <p:blipFill>
          <a:blip r:embed="rId2"/>
          <a:stretch>
            <a:fillRect/>
          </a:stretch>
        </p:blipFill>
        <p:spPr>
          <a:xfrm>
            <a:off x="1619672" y="1077197"/>
            <a:ext cx="6427815" cy="5231528"/>
          </a:xfrm>
          <a:prstGeom prst="rect">
            <a:avLst/>
          </a:prstGeom>
        </p:spPr>
      </p:pic>
      <p:sp>
        <p:nvSpPr>
          <p:cNvPr id="5" name="右箭头 4">
            <a:hlinkClick r:id="rId3"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4033134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discussion</a:t>
            </a:r>
            <a:endParaRPr lang="zh-CN" altLang="en-US" b="1" dirty="0"/>
          </a:p>
        </p:txBody>
      </p:sp>
      <p:sp>
        <p:nvSpPr>
          <p:cNvPr id="3" name="内容占位符 2"/>
          <p:cNvSpPr>
            <a:spLocks noGrp="1"/>
          </p:cNvSpPr>
          <p:nvPr>
            <p:ph idx="1"/>
          </p:nvPr>
        </p:nvSpPr>
        <p:spPr/>
        <p:txBody>
          <a:bodyPr>
            <a:normAutofit/>
          </a:bodyPr>
          <a:lstStyle/>
          <a:p>
            <a:r>
              <a:rPr lang="en-US" altLang="zh-CN" sz="2800" dirty="0" smtClean="0">
                <a:solidFill>
                  <a:schemeClr val="tx1"/>
                </a:solidFill>
                <a:latin typeface="Calibri" panose="020F0502020204030204" pitchFamily="34" charset="0"/>
              </a:rPr>
              <a:t>Limitation:</a:t>
            </a:r>
          </a:p>
          <a:p>
            <a:pPr lvl="1"/>
            <a:r>
              <a:rPr lang="en-US" altLang="zh-CN" sz="2400" dirty="0" smtClean="0">
                <a:solidFill>
                  <a:schemeClr val="tx1"/>
                </a:solidFill>
                <a:latin typeface="Calibri" panose="020F0502020204030204" pitchFamily="34" charset="0"/>
              </a:rPr>
              <a:t>We may miss kinases or enzymes that drive cancer progression and metastasis </a:t>
            </a:r>
            <a:r>
              <a:rPr lang="en-US" altLang="zh-CN" sz="2400" dirty="0">
                <a:solidFill>
                  <a:schemeClr val="tx1"/>
                </a:solidFill>
                <a:latin typeface="Calibri" panose="020F0502020204030204" pitchFamily="34" charset="0"/>
              </a:rPr>
              <a:t>if </a:t>
            </a:r>
            <a:r>
              <a:rPr lang="en-US" altLang="zh-CN" sz="2400" dirty="0" smtClean="0">
                <a:solidFill>
                  <a:schemeClr val="tx1"/>
                </a:solidFill>
                <a:latin typeface="Calibri" panose="020F0502020204030204" pitchFamily="34" charset="0"/>
              </a:rPr>
              <a:t>these kinases</a:t>
            </a:r>
            <a:r>
              <a:rPr lang="en-US" altLang="zh-CN" sz="2400" dirty="0">
                <a:solidFill>
                  <a:schemeClr val="tx1"/>
                </a:solidFill>
                <a:latin typeface="Calibri" panose="020F0502020204030204" pitchFamily="34" charset="0"/>
              </a:rPr>
              <a:t>’ or </a:t>
            </a:r>
            <a:r>
              <a:rPr lang="en-US" altLang="zh-CN" sz="2400" dirty="0" smtClean="0">
                <a:solidFill>
                  <a:schemeClr val="tx1"/>
                </a:solidFill>
                <a:latin typeface="Calibri" panose="020F0502020204030204" pitchFamily="34" charset="0"/>
              </a:rPr>
              <a:t>enzymes </a:t>
            </a:r>
            <a:r>
              <a:rPr lang="en-US" altLang="zh-CN" sz="2400" dirty="0">
                <a:solidFill>
                  <a:schemeClr val="tx1"/>
                </a:solidFill>
                <a:latin typeface="Calibri" panose="020F0502020204030204" pitchFamily="34" charset="0"/>
              </a:rPr>
              <a:t>’ </a:t>
            </a:r>
            <a:r>
              <a:rPr lang="en-US" altLang="zh-CN" sz="2400" dirty="0" smtClean="0">
                <a:solidFill>
                  <a:schemeClr val="tx1"/>
                </a:solidFill>
                <a:latin typeface="Calibri" panose="020F0502020204030204" pitchFamily="34" charset="0"/>
              </a:rPr>
              <a:t>activity changes </a:t>
            </a:r>
            <a:r>
              <a:rPr lang="en-US" altLang="zh-CN" sz="2400" dirty="0">
                <a:solidFill>
                  <a:schemeClr val="tx1"/>
                </a:solidFill>
                <a:latin typeface="Calibri" panose="020F0502020204030204" pitchFamily="34" charset="0"/>
              </a:rPr>
              <a:t>are mainly due to protein </a:t>
            </a:r>
            <a:r>
              <a:rPr lang="en-US" altLang="zh-CN" sz="2400" dirty="0" smtClean="0">
                <a:solidFill>
                  <a:schemeClr val="tx1"/>
                </a:solidFill>
                <a:latin typeface="Calibri" panose="020F0502020204030204" pitchFamily="34" charset="0"/>
              </a:rPr>
              <a:t>level changes</a:t>
            </a:r>
            <a:r>
              <a:rPr lang="en-US" altLang="zh-CN" sz="2400" dirty="0">
                <a:solidFill>
                  <a:schemeClr val="tx1"/>
                </a:solidFill>
                <a:latin typeface="Calibri" panose="020F0502020204030204" pitchFamily="34" charset="0"/>
              </a:rPr>
              <a:t>. </a:t>
            </a:r>
            <a:endParaRPr lang="en-US" altLang="zh-CN" sz="2400" dirty="0" smtClean="0">
              <a:solidFill>
                <a:schemeClr val="tx1"/>
              </a:solidFill>
              <a:latin typeface="Calibri" panose="020F0502020204030204" pitchFamily="34" charset="0"/>
            </a:endParaRPr>
          </a:p>
          <a:p>
            <a:pPr lvl="1"/>
            <a:r>
              <a:rPr lang="en-US" altLang="zh-CN" sz="2400" dirty="0" smtClean="0">
                <a:solidFill>
                  <a:schemeClr val="tx1"/>
                </a:solidFill>
                <a:latin typeface="Calibri" panose="020F0502020204030204" pitchFamily="34" charset="0"/>
              </a:rPr>
              <a:t>Complementary proteomic approaches </a:t>
            </a:r>
            <a:r>
              <a:rPr lang="en-US" altLang="zh-CN" sz="2400" dirty="0">
                <a:solidFill>
                  <a:schemeClr val="tx1"/>
                </a:solidFill>
                <a:latin typeface="Calibri" panose="020F0502020204030204" pitchFamily="34" charset="0"/>
              </a:rPr>
              <a:t>are needed to </a:t>
            </a:r>
            <a:r>
              <a:rPr lang="en-US" altLang="zh-CN" sz="2400" dirty="0" smtClean="0">
                <a:solidFill>
                  <a:schemeClr val="tx1"/>
                </a:solidFill>
                <a:latin typeface="Calibri" panose="020F0502020204030204" pitchFamily="34" charset="0"/>
              </a:rPr>
              <a:t>complement </a:t>
            </a:r>
            <a:r>
              <a:rPr lang="en-US" altLang="zh-CN" sz="2400" dirty="0">
                <a:solidFill>
                  <a:schemeClr val="tx1"/>
                </a:solidFill>
                <a:latin typeface="Calibri" panose="020F0502020204030204" pitchFamily="34" charset="0"/>
              </a:rPr>
              <a:t>this approach.</a:t>
            </a:r>
            <a:endParaRPr lang="zh-CN" altLang="en-US" sz="2400" dirty="0">
              <a:solidFill>
                <a:schemeClr val="tx1"/>
              </a:solidFill>
              <a:latin typeface="Calibri" panose="020F0502020204030204" pitchFamily="34" charset="0"/>
            </a:endParaRPr>
          </a:p>
        </p:txBody>
      </p:sp>
      <p:sp>
        <p:nvSpPr>
          <p:cNvPr id="4" name="右箭头 3">
            <a:hlinkClick r:id="rId2"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791747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 you</a:t>
            </a:r>
            <a:endParaRPr lang="zh-CN" altLang="en-US" dirty="0"/>
          </a:p>
        </p:txBody>
      </p:sp>
    </p:spTree>
    <p:extLst>
      <p:ext uri="{BB962C8B-B14F-4D97-AF65-F5344CB8AC3E}">
        <p14:creationId xmlns:p14="http://schemas.microsoft.com/office/powerpoint/2010/main" val="3770645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Methods</a:t>
            </a:r>
            <a:endParaRPr lang="zh-CN" altLang="en-US" dirty="0"/>
          </a:p>
        </p:txBody>
      </p:sp>
      <p:grpSp>
        <p:nvGrpSpPr>
          <p:cNvPr id="42" name="Group 41"/>
          <p:cNvGrpSpPr>
            <a:grpSpLocks noChangeAspect="1"/>
          </p:cNvGrpSpPr>
          <p:nvPr/>
        </p:nvGrpSpPr>
        <p:grpSpPr bwMode="auto">
          <a:xfrm>
            <a:off x="2699792" y="1124744"/>
            <a:ext cx="4062413" cy="5538547"/>
            <a:chOff x="1701" y="794"/>
            <a:chExt cx="2559" cy="3495"/>
          </a:xfrm>
        </p:grpSpPr>
        <p:sp>
          <p:nvSpPr>
            <p:cNvPr id="43" name="AutoShape 40"/>
            <p:cNvSpPr>
              <a:spLocks noChangeAspect="1" noChangeArrowheads="1" noTextEdit="1"/>
            </p:cNvSpPr>
            <p:nvPr/>
          </p:nvSpPr>
          <p:spPr bwMode="auto">
            <a:xfrm>
              <a:off x="1701" y="794"/>
              <a:ext cx="2528" cy="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42"/>
            <p:cNvSpPr>
              <a:spLocks noChangeArrowheads="1"/>
            </p:cNvSpPr>
            <p:nvPr/>
          </p:nvSpPr>
          <p:spPr bwMode="auto">
            <a:xfrm>
              <a:off x="2381" y="921"/>
              <a:ext cx="940" cy="3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43">
              <a:hlinkClick r:id="rId3" action="ppaction://hlinksldjump"/>
            </p:cNvPr>
            <p:cNvSpPr>
              <a:spLocks noChangeArrowheads="1"/>
            </p:cNvSpPr>
            <p:nvPr/>
          </p:nvSpPr>
          <p:spPr bwMode="auto">
            <a:xfrm>
              <a:off x="2381" y="921"/>
              <a:ext cx="940" cy="373"/>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44"/>
            <p:cNvSpPr>
              <a:spLocks noChangeArrowheads="1"/>
            </p:cNvSpPr>
            <p:nvPr/>
          </p:nvSpPr>
          <p:spPr bwMode="auto">
            <a:xfrm>
              <a:off x="2415" y="917"/>
              <a:ext cx="92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dirty="0" smtClean="0">
                  <a:ln>
                    <a:noFill/>
                  </a:ln>
                  <a:solidFill>
                    <a:srgbClr val="000000"/>
                  </a:solidFill>
                  <a:effectLst/>
                  <a:latin typeface="Calibri" panose="020F0502020204030204" pitchFamily="34" charset="0"/>
                </a:rPr>
                <a:t>Preprocessing </a:t>
              </a:r>
              <a:endParaRPr kumimoji="0" lang="en-US" altLang="zh-CN" sz="1900" b="1"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zh-CN" sz="1900" b="1" dirty="0" smtClean="0">
                  <a:solidFill>
                    <a:srgbClr val="000000"/>
                  </a:solidFill>
                  <a:latin typeface="Calibri" panose="020F0502020204030204" pitchFamily="34" charset="0"/>
                </a:rPr>
                <a:t>data</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6"/>
            <p:cNvSpPr>
              <a:spLocks noChangeArrowheads="1"/>
            </p:cNvSpPr>
            <p:nvPr/>
          </p:nvSpPr>
          <p:spPr bwMode="auto">
            <a:xfrm>
              <a:off x="1715" y="1603"/>
              <a:ext cx="894" cy="4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47">
              <a:hlinkClick r:id="rId4" action="ppaction://hlinksldjump"/>
            </p:cNvPr>
            <p:cNvSpPr>
              <a:spLocks noChangeArrowheads="1"/>
            </p:cNvSpPr>
            <p:nvPr/>
          </p:nvSpPr>
          <p:spPr bwMode="auto">
            <a:xfrm>
              <a:off x="1715" y="1603"/>
              <a:ext cx="894" cy="455"/>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48"/>
            <p:cNvSpPr>
              <a:spLocks noChangeArrowheads="1"/>
            </p:cNvSpPr>
            <p:nvPr/>
          </p:nvSpPr>
          <p:spPr bwMode="auto">
            <a:xfrm>
              <a:off x="1974" y="1640"/>
              <a:ext cx="49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dirty="0" smtClean="0">
                  <a:ln>
                    <a:noFill/>
                  </a:ln>
                  <a:solidFill>
                    <a:srgbClr val="000000"/>
                  </a:solidFill>
                  <a:effectLst/>
                  <a:latin typeface="Calibri" panose="020F0502020204030204" pitchFamily="34" charset="0"/>
                </a:rPr>
                <a:t>WACE </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49"/>
            <p:cNvSpPr>
              <a:spLocks noChangeArrowheads="1"/>
            </p:cNvSpPr>
            <p:nvPr/>
          </p:nvSpPr>
          <p:spPr bwMode="auto">
            <a:xfrm>
              <a:off x="1861" y="1824"/>
              <a:ext cx="69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dirty="0" smtClean="0">
                  <a:ln>
                    <a:noFill/>
                  </a:ln>
                  <a:solidFill>
                    <a:srgbClr val="000000"/>
                  </a:solidFill>
                  <a:effectLst/>
                  <a:latin typeface="Calibri" panose="020F0502020204030204" pitchFamily="34" charset="0"/>
                </a:rPr>
                <a:t>algorithm</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52" name="Freeform 50"/>
            <p:cNvSpPr>
              <a:spLocks/>
            </p:cNvSpPr>
            <p:nvPr/>
          </p:nvSpPr>
          <p:spPr bwMode="auto">
            <a:xfrm>
              <a:off x="2162" y="1294"/>
              <a:ext cx="690" cy="257"/>
            </a:xfrm>
            <a:custGeom>
              <a:avLst/>
              <a:gdLst>
                <a:gd name="T0" fmla="*/ 690 w 690"/>
                <a:gd name="T1" fmla="*/ 0 h 257"/>
                <a:gd name="T2" fmla="*/ 690 w 690"/>
                <a:gd name="T3" fmla="*/ 113 h 257"/>
                <a:gd name="T4" fmla="*/ 0 w 690"/>
                <a:gd name="T5" fmla="*/ 113 h 257"/>
                <a:gd name="T6" fmla="*/ 0 w 690"/>
                <a:gd name="T7" fmla="*/ 257 h 257"/>
              </a:gdLst>
              <a:ahLst/>
              <a:cxnLst>
                <a:cxn ang="0">
                  <a:pos x="T0" y="T1"/>
                </a:cxn>
                <a:cxn ang="0">
                  <a:pos x="T2" y="T3"/>
                </a:cxn>
                <a:cxn ang="0">
                  <a:pos x="T4" y="T5"/>
                </a:cxn>
                <a:cxn ang="0">
                  <a:pos x="T6" y="T7"/>
                </a:cxn>
              </a:cxnLst>
              <a:rect l="0" t="0" r="r" b="b"/>
              <a:pathLst>
                <a:path w="690" h="257">
                  <a:moveTo>
                    <a:pt x="690" y="0"/>
                  </a:moveTo>
                  <a:lnTo>
                    <a:pt x="690" y="113"/>
                  </a:lnTo>
                  <a:lnTo>
                    <a:pt x="0" y="113"/>
                  </a:lnTo>
                  <a:lnTo>
                    <a:pt x="0" y="257"/>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1"/>
            <p:cNvSpPr>
              <a:spLocks/>
            </p:cNvSpPr>
            <p:nvPr/>
          </p:nvSpPr>
          <p:spPr bwMode="auto">
            <a:xfrm>
              <a:off x="2132" y="1544"/>
              <a:ext cx="59" cy="59"/>
            </a:xfrm>
            <a:custGeom>
              <a:avLst/>
              <a:gdLst>
                <a:gd name="T0" fmla="*/ 59 w 59"/>
                <a:gd name="T1" fmla="*/ 0 h 59"/>
                <a:gd name="T2" fmla="*/ 30 w 59"/>
                <a:gd name="T3" fmla="*/ 59 h 59"/>
                <a:gd name="T4" fmla="*/ 0 w 59"/>
                <a:gd name="T5" fmla="*/ 0 h 59"/>
                <a:gd name="T6" fmla="*/ 59 w 59"/>
                <a:gd name="T7" fmla="*/ 0 h 59"/>
              </a:gdLst>
              <a:ahLst/>
              <a:cxnLst>
                <a:cxn ang="0">
                  <a:pos x="T0" y="T1"/>
                </a:cxn>
                <a:cxn ang="0">
                  <a:pos x="T2" y="T3"/>
                </a:cxn>
                <a:cxn ang="0">
                  <a:pos x="T4" y="T5"/>
                </a:cxn>
                <a:cxn ang="0">
                  <a:pos x="T6" y="T7"/>
                </a:cxn>
              </a:cxnLst>
              <a:rect l="0" t="0" r="r" b="b"/>
              <a:pathLst>
                <a:path w="59" h="59">
                  <a:moveTo>
                    <a:pt x="59" y="0"/>
                  </a:moveTo>
                  <a:lnTo>
                    <a:pt x="30" y="59"/>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52">
              <a:hlinkClick r:id="rId5" action="ppaction://hlinksldjump"/>
            </p:cNvPr>
            <p:cNvSpPr>
              <a:spLocks noChangeArrowheads="1"/>
            </p:cNvSpPr>
            <p:nvPr/>
          </p:nvSpPr>
          <p:spPr bwMode="auto">
            <a:xfrm>
              <a:off x="3049" y="2119"/>
              <a:ext cx="1121" cy="4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53"/>
            <p:cNvSpPr>
              <a:spLocks noChangeArrowheads="1"/>
            </p:cNvSpPr>
            <p:nvPr/>
          </p:nvSpPr>
          <p:spPr bwMode="auto">
            <a:xfrm>
              <a:off x="3049" y="2119"/>
              <a:ext cx="1121" cy="455"/>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54"/>
            <p:cNvSpPr>
              <a:spLocks noChangeArrowheads="1"/>
            </p:cNvSpPr>
            <p:nvPr/>
          </p:nvSpPr>
          <p:spPr bwMode="auto">
            <a:xfrm>
              <a:off x="3089" y="2161"/>
              <a:ext cx="117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smtClean="0">
                  <a:ln>
                    <a:noFill/>
                  </a:ln>
                  <a:solidFill>
                    <a:srgbClr val="000000"/>
                  </a:solidFill>
                  <a:effectLst/>
                  <a:latin typeface="Calibri" panose="020F0502020204030204" pitchFamily="34" charset="0"/>
                </a:rPr>
                <a:t>Gene Regulatory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57" name="Rectangle 55"/>
            <p:cNvSpPr>
              <a:spLocks noChangeArrowheads="1"/>
            </p:cNvSpPr>
            <p:nvPr/>
          </p:nvSpPr>
          <p:spPr bwMode="auto">
            <a:xfrm>
              <a:off x="3337" y="2337"/>
              <a:ext cx="63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smtClean="0">
                  <a:ln>
                    <a:noFill/>
                  </a:ln>
                  <a:solidFill>
                    <a:srgbClr val="000000"/>
                  </a:solidFill>
                  <a:effectLst/>
                  <a:latin typeface="Calibri" panose="020F0502020204030204" pitchFamily="34" charset="0"/>
                </a:rPr>
                <a:t>Network</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58" name="Freeform 56"/>
            <p:cNvSpPr>
              <a:spLocks/>
            </p:cNvSpPr>
            <p:nvPr/>
          </p:nvSpPr>
          <p:spPr bwMode="auto">
            <a:xfrm>
              <a:off x="2852" y="1294"/>
              <a:ext cx="758" cy="774"/>
            </a:xfrm>
            <a:custGeom>
              <a:avLst/>
              <a:gdLst>
                <a:gd name="T0" fmla="*/ 0 w 758"/>
                <a:gd name="T1" fmla="*/ 0 h 774"/>
                <a:gd name="T2" fmla="*/ 0 w 758"/>
                <a:gd name="T3" fmla="*/ 113 h 774"/>
                <a:gd name="T4" fmla="*/ 758 w 758"/>
                <a:gd name="T5" fmla="*/ 113 h 774"/>
                <a:gd name="T6" fmla="*/ 758 w 758"/>
                <a:gd name="T7" fmla="*/ 774 h 774"/>
              </a:gdLst>
              <a:ahLst/>
              <a:cxnLst>
                <a:cxn ang="0">
                  <a:pos x="T0" y="T1"/>
                </a:cxn>
                <a:cxn ang="0">
                  <a:pos x="T2" y="T3"/>
                </a:cxn>
                <a:cxn ang="0">
                  <a:pos x="T4" y="T5"/>
                </a:cxn>
                <a:cxn ang="0">
                  <a:pos x="T6" y="T7"/>
                </a:cxn>
              </a:cxnLst>
              <a:rect l="0" t="0" r="r" b="b"/>
              <a:pathLst>
                <a:path w="758" h="774">
                  <a:moveTo>
                    <a:pt x="0" y="0"/>
                  </a:moveTo>
                  <a:lnTo>
                    <a:pt x="0" y="113"/>
                  </a:lnTo>
                  <a:lnTo>
                    <a:pt x="758" y="113"/>
                  </a:lnTo>
                  <a:lnTo>
                    <a:pt x="758" y="774"/>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7"/>
            <p:cNvSpPr>
              <a:spLocks/>
            </p:cNvSpPr>
            <p:nvPr/>
          </p:nvSpPr>
          <p:spPr bwMode="auto">
            <a:xfrm>
              <a:off x="3580" y="2060"/>
              <a:ext cx="59" cy="59"/>
            </a:xfrm>
            <a:custGeom>
              <a:avLst/>
              <a:gdLst>
                <a:gd name="T0" fmla="*/ 59 w 59"/>
                <a:gd name="T1" fmla="*/ 0 h 59"/>
                <a:gd name="T2" fmla="*/ 30 w 59"/>
                <a:gd name="T3" fmla="*/ 59 h 59"/>
                <a:gd name="T4" fmla="*/ 0 w 59"/>
                <a:gd name="T5" fmla="*/ 0 h 59"/>
                <a:gd name="T6" fmla="*/ 59 w 59"/>
                <a:gd name="T7" fmla="*/ 0 h 59"/>
              </a:gdLst>
              <a:ahLst/>
              <a:cxnLst>
                <a:cxn ang="0">
                  <a:pos x="T0" y="T1"/>
                </a:cxn>
                <a:cxn ang="0">
                  <a:pos x="T2" y="T3"/>
                </a:cxn>
                <a:cxn ang="0">
                  <a:pos x="T4" y="T5"/>
                </a:cxn>
                <a:cxn ang="0">
                  <a:pos x="T6" y="T7"/>
                </a:cxn>
              </a:cxnLst>
              <a:rect l="0" t="0" r="r" b="b"/>
              <a:pathLst>
                <a:path w="59" h="59">
                  <a:moveTo>
                    <a:pt x="59" y="0"/>
                  </a:moveTo>
                  <a:lnTo>
                    <a:pt x="30" y="59"/>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58">
              <a:hlinkClick r:id="rId6" action="ppaction://hlinksldjump"/>
            </p:cNvPr>
            <p:cNvSpPr>
              <a:spLocks noChangeArrowheads="1"/>
            </p:cNvSpPr>
            <p:nvPr/>
          </p:nvSpPr>
          <p:spPr bwMode="auto">
            <a:xfrm>
              <a:off x="1715" y="2347"/>
              <a:ext cx="894" cy="4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59"/>
            <p:cNvSpPr>
              <a:spLocks noChangeArrowheads="1"/>
            </p:cNvSpPr>
            <p:nvPr/>
          </p:nvSpPr>
          <p:spPr bwMode="auto">
            <a:xfrm>
              <a:off x="1715" y="2347"/>
              <a:ext cx="894" cy="455"/>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60"/>
            <p:cNvSpPr>
              <a:spLocks noChangeArrowheads="1"/>
            </p:cNvSpPr>
            <p:nvPr/>
          </p:nvSpPr>
          <p:spPr bwMode="auto">
            <a:xfrm>
              <a:off x="1757" y="2386"/>
              <a:ext cx="93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smtClean="0">
                  <a:ln>
                    <a:noFill/>
                  </a:ln>
                  <a:solidFill>
                    <a:srgbClr val="000000"/>
                  </a:solidFill>
                  <a:effectLst/>
                  <a:latin typeface="Calibri" panose="020F0502020204030204" pitchFamily="34" charset="0"/>
                </a:rPr>
                <a:t>Inferred CNV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63" name="Rectangle 61"/>
            <p:cNvSpPr>
              <a:spLocks noChangeArrowheads="1"/>
            </p:cNvSpPr>
            <p:nvPr/>
          </p:nvSpPr>
          <p:spPr bwMode="auto">
            <a:xfrm>
              <a:off x="1918" y="2562"/>
              <a:ext cx="57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dirty="0" smtClean="0">
                  <a:ln>
                    <a:noFill/>
                  </a:ln>
                  <a:solidFill>
                    <a:srgbClr val="000000"/>
                  </a:solidFill>
                  <a:effectLst/>
                  <a:latin typeface="Calibri" panose="020F0502020204030204" pitchFamily="34" charset="0"/>
                </a:rPr>
                <a:t>Regions</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64" name="Line 62"/>
            <p:cNvSpPr>
              <a:spLocks noChangeShapeType="1"/>
            </p:cNvSpPr>
            <p:nvPr/>
          </p:nvSpPr>
          <p:spPr bwMode="auto">
            <a:xfrm>
              <a:off x="2162" y="2058"/>
              <a:ext cx="0" cy="237"/>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3"/>
            <p:cNvSpPr>
              <a:spLocks/>
            </p:cNvSpPr>
            <p:nvPr/>
          </p:nvSpPr>
          <p:spPr bwMode="auto">
            <a:xfrm>
              <a:off x="2132" y="2288"/>
              <a:ext cx="59" cy="59"/>
            </a:xfrm>
            <a:custGeom>
              <a:avLst/>
              <a:gdLst>
                <a:gd name="T0" fmla="*/ 59 w 59"/>
                <a:gd name="T1" fmla="*/ 0 h 59"/>
                <a:gd name="T2" fmla="*/ 30 w 59"/>
                <a:gd name="T3" fmla="*/ 59 h 59"/>
                <a:gd name="T4" fmla="*/ 0 w 59"/>
                <a:gd name="T5" fmla="*/ 0 h 59"/>
                <a:gd name="T6" fmla="*/ 59 w 59"/>
                <a:gd name="T7" fmla="*/ 0 h 59"/>
              </a:gdLst>
              <a:ahLst/>
              <a:cxnLst>
                <a:cxn ang="0">
                  <a:pos x="T0" y="T1"/>
                </a:cxn>
                <a:cxn ang="0">
                  <a:pos x="T2" y="T3"/>
                </a:cxn>
                <a:cxn ang="0">
                  <a:pos x="T4" y="T5"/>
                </a:cxn>
                <a:cxn ang="0">
                  <a:pos x="T6" y="T7"/>
                </a:cxn>
              </a:cxnLst>
              <a:rect l="0" t="0" r="r" b="b"/>
              <a:pathLst>
                <a:path w="59" h="59">
                  <a:moveTo>
                    <a:pt x="59" y="0"/>
                  </a:moveTo>
                  <a:lnTo>
                    <a:pt x="30" y="59"/>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64"/>
            <p:cNvSpPr>
              <a:spLocks noChangeArrowheads="1"/>
            </p:cNvSpPr>
            <p:nvPr/>
          </p:nvSpPr>
          <p:spPr bwMode="auto">
            <a:xfrm>
              <a:off x="1715" y="3091"/>
              <a:ext cx="2501" cy="4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65">
              <a:hlinkClick r:id="rId7" action="ppaction://hlinksldjump"/>
            </p:cNvPr>
            <p:cNvSpPr>
              <a:spLocks noChangeArrowheads="1"/>
            </p:cNvSpPr>
            <p:nvPr/>
          </p:nvSpPr>
          <p:spPr bwMode="auto">
            <a:xfrm>
              <a:off x="1715" y="3091"/>
              <a:ext cx="2501" cy="454"/>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66"/>
            <p:cNvSpPr>
              <a:spLocks noChangeArrowheads="1"/>
            </p:cNvSpPr>
            <p:nvPr/>
          </p:nvSpPr>
          <p:spPr bwMode="auto">
            <a:xfrm>
              <a:off x="2367" y="3220"/>
              <a:ext cx="128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smtClean="0">
                  <a:ln>
                    <a:noFill/>
                  </a:ln>
                  <a:solidFill>
                    <a:srgbClr val="000000"/>
                  </a:solidFill>
                  <a:effectLst/>
                  <a:latin typeface="Calibri" panose="020F0502020204030204" pitchFamily="34" charset="0"/>
                </a:rPr>
                <a:t>Key Driver Analysis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69" name="Line 67"/>
            <p:cNvSpPr>
              <a:spLocks noChangeShapeType="1"/>
            </p:cNvSpPr>
            <p:nvPr/>
          </p:nvSpPr>
          <p:spPr bwMode="auto">
            <a:xfrm>
              <a:off x="3610" y="2574"/>
              <a:ext cx="0" cy="465"/>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8"/>
            <p:cNvSpPr>
              <a:spLocks/>
            </p:cNvSpPr>
            <p:nvPr/>
          </p:nvSpPr>
          <p:spPr bwMode="auto">
            <a:xfrm>
              <a:off x="3580" y="3032"/>
              <a:ext cx="59" cy="59"/>
            </a:xfrm>
            <a:custGeom>
              <a:avLst/>
              <a:gdLst>
                <a:gd name="T0" fmla="*/ 59 w 59"/>
                <a:gd name="T1" fmla="*/ 0 h 59"/>
                <a:gd name="T2" fmla="*/ 30 w 59"/>
                <a:gd name="T3" fmla="*/ 59 h 59"/>
                <a:gd name="T4" fmla="*/ 0 w 59"/>
                <a:gd name="T5" fmla="*/ 0 h 59"/>
                <a:gd name="T6" fmla="*/ 59 w 59"/>
                <a:gd name="T7" fmla="*/ 0 h 59"/>
              </a:gdLst>
              <a:ahLst/>
              <a:cxnLst>
                <a:cxn ang="0">
                  <a:pos x="T0" y="T1"/>
                </a:cxn>
                <a:cxn ang="0">
                  <a:pos x="T2" y="T3"/>
                </a:cxn>
                <a:cxn ang="0">
                  <a:pos x="T4" y="T5"/>
                </a:cxn>
                <a:cxn ang="0">
                  <a:pos x="T6" y="T7"/>
                </a:cxn>
              </a:cxnLst>
              <a:rect l="0" t="0" r="r" b="b"/>
              <a:pathLst>
                <a:path w="59" h="59">
                  <a:moveTo>
                    <a:pt x="59" y="0"/>
                  </a:moveTo>
                  <a:lnTo>
                    <a:pt x="30" y="59"/>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Line 69"/>
            <p:cNvSpPr>
              <a:spLocks noChangeShapeType="1"/>
            </p:cNvSpPr>
            <p:nvPr/>
          </p:nvSpPr>
          <p:spPr bwMode="auto">
            <a:xfrm flipH="1">
              <a:off x="2156" y="2802"/>
              <a:ext cx="6" cy="237"/>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70"/>
            <p:cNvSpPr>
              <a:spLocks/>
            </p:cNvSpPr>
            <p:nvPr/>
          </p:nvSpPr>
          <p:spPr bwMode="auto">
            <a:xfrm>
              <a:off x="2126" y="3031"/>
              <a:ext cx="59" cy="60"/>
            </a:xfrm>
            <a:custGeom>
              <a:avLst/>
              <a:gdLst>
                <a:gd name="T0" fmla="*/ 59 w 59"/>
                <a:gd name="T1" fmla="*/ 1 h 60"/>
                <a:gd name="T2" fmla="*/ 28 w 59"/>
                <a:gd name="T3" fmla="*/ 60 h 60"/>
                <a:gd name="T4" fmla="*/ 0 w 59"/>
                <a:gd name="T5" fmla="*/ 0 h 60"/>
                <a:gd name="T6" fmla="*/ 59 w 59"/>
                <a:gd name="T7" fmla="*/ 1 h 60"/>
              </a:gdLst>
              <a:ahLst/>
              <a:cxnLst>
                <a:cxn ang="0">
                  <a:pos x="T0" y="T1"/>
                </a:cxn>
                <a:cxn ang="0">
                  <a:pos x="T2" y="T3"/>
                </a:cxn>
                <a:cxn ang="0">
                  <a:pos x="T4" y="T5"/>
                </a:cxn>
                <a:cxn ang="0">
                  <a:pos x="T6" y="T7"/>
                </a:cxn>
              </a:cxnLst>
              <a:rect l="0" t="0" r="r" b="b"/>
              <a:pathLst>
                <a:path w="59" h="60">
                  <a:moveTo>
                    <a:pt x="59" y="1"/>
                  </a:moveTo>
                  <a:lnTo>
                    <a:pt x="28" y="60"/>
                  </a:lnTo>
                  <a:lnTo>
                    <a:pt x="0" y="0"/>
                  </a:lnTo>
                  <a:lnTo>
                    <a:pt x="5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1"/>
            <p:cNvSpPr>
              <a:spLocks noChangeArrowheads="1"/>
            </p:cNvSpPr>
            <p:nvPr/>
          </p:nvSpPr>
          <p:spPr bwMode="auto">
            <a:xfrm>
              <a:off x="2374" y="3834"/>
              <a:ext cx="1183" cy="4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2"/>
            <p:cNvSpPr>
              <a:spLocks noChangeArrowheads="1"/>
            </p:cNvSpPr>
            <p:nvPr/>
          </p:nvSpPr>
          <p:spPr bwMode="auto">
            <a:xfrm>
              <a:off x="2374" y="3834"/>
              <a:ext cx="1183" cy="455"/>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73"/>
            <p:cNvSpPr>
              <a:spLocks noChangeArrowheads="1"/>
            </p:cNvSpPr>
            <p:nvPr/>
          </p:nvSpPr>
          <p:spPr bwMode="auto">
            <a:xfrm>
              <a:off x="2487" y="3870"/>
              <a:ext cx="109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dirty="0" smtClean="0">
                  <a:ln>
                    <a:noFill/>
                  </a:ln>
                  <a:solidFill>
                    <a:srgbClr val="000000"/>
                  </a:solidFill>
                  <a:effectLst/>
                  <a:latin typeface="Calibri" panose="020F0502020204030204" pitchFamily="34" charset="0"/>
                </a:rPr>
                <a:t>Putative Causal </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632" y="4054"/>
              <a:ext cx="762"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1" i="0" u="none" strike="noStrike" cap="none" normalizeH="0" baseline="0" smtClean="0">
                  <a:ln>
                    <a:noFill/>
                  </a:ln>
                  <a:solidFill>
                    <a:srgbClr val="000000"/>
                  </a:solidFill>
                  <a:effectLst/>
                  <a:latin typeface="Calibri" panose="020F0502020204030204" pitchFamily="34" charset="0"/>
                </a:rPr>
                <a:t>Regulators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77" name="Line 75"/>
            <p:cNvSpPr>
              <a:spLocks noChangeShapeType="1"/>
            </p:cNvSpPr>
            <p:nvPr/>
          </p:nvSpPr>
          <p:spPr bwMode="auto">
            <a:xfrm>
              <a:off x="2965" y="3545"/>
              <a:ext cx="0" cy="238"/>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6"/>
            <p:cNvSpPr>
              <a:spLocks/>
            </p:cNvSpPr>
            <p:nvPr/>
          </p:nvSpPr>
          <p:spPr bwMode="auto">
            <a:xfrm>
              <a:off x="2936" y="3775"/>
              <a:ext cx="59" cy="59"/>
            </a:xfrm>
            <a:custGeom>
              <a:avLst/>
              <a:gdLst>
                <a:gd name="T0" fmla="*/ 59 w 59"/>
                <a:gd name="T1" fmla="*/ 0 h 59"/>
                <a:gd name="T2" fmla="*/ 29 w 59"/>
                <a:gd name="T3" fmla="*/ 59 h 59"/>
                <a:gd name="T4" fmla="*/ 0 w 59"/>
                <a:gd name="T5" fmla="*/ 0 h 59"/>
                <a:gd name="T6" fmla="*/ 59 w 59"/>
                <a:gd name="T7" fmla="*/ 0 h 59"/>
              </a:gdLst>
              <a:ahLst/>
              <a:cxnLst>
                <a:cxn ang="0">
                  <a:pos x="T0" y="T1"/>
                </a:cxn>
                <a:cxn ang="0">
                  <a:pos x="T2" y="T3"/>
                </a:cxn>
                <a:cxn ang="0">
                  <a:pos x="T4" y="T5"/>
                </a:cxn>
                <a:cxn ang="0">
                  <a:pos x="T6" y="T7"/>
                </a:cxn>
              </a:cxnLst>
              <a:rect l="0" t="0" r="r" b="b"/>
              <a:pathLst>
                <a:path w="59" h="59">
                  <a:moveTo>
                    <a:pt x="59" y="0"/>
                  </a:moveTo>
                  <a:lnTo>
                    <a:pt x="29" y="59"/>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右箭头 78">
            <a:hlinkClick r:id="rId8"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130054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solidFill>
                  <a:srgbClr val="000000"/>
                </a:solidFill>
                <a:latin typeface="Calibri" panose="020F0502020204030204" pitchFamily="34" charset="0"/>
              </a:rPr>
              <a:t>Preprocessing</a:t>
            </a:r>
            <a:endParaRPr lang="zh-CN" altLang="en-US" dirty="0"/>
          </a:p>
        </p:txBody>
      </p:sp>
      <p:sp>
        <p:nvSpPr>
          <p:cNvPr id="3" name="内容占位符 2"/>
          <p:cNvSpPr>
            <a:spLocks noGrp="1"/>
          </p:cNvSpPr>
          <p:nvPr>
            <p:ph idx="1"/>
          </p:nvPr>
        </p:nvSpPr>
        <p:spPr>
          <a:xfrm>
            <a:off x="1942415" y="2133600"/>
            <a:ext cx="6806049" cy="3777622"/>
          </a:xfrm>
        </p:spPr>
        <p:txBody>
          <a:bodyPr>
            <a:noAutofit/>
          </a:bodyPr>
          <a:lstStyle/>
          <a:p>
            <a:r>
              <a:rPr lang="en-US" altLang="zh-CN" sz="2400" dirty="0"/>
              <a:t>four </a:t>
            </a:r>
            <a:r>
              <a:rPr lang="en-US" altLang="zh-CN" sz="2400" dirty="0" smtClean="0"/>
              <a:t>independent </a:t>
            </a:r>
            <a:r>
              <a:rPr lang="en-US" altLang="zh-CN" sz="2400" dirty="0"/>
              <a:t>breast cancer </a:t>
            </a:r>
            <a:r>
              <a:rPr lang="en-US" altLang="zh-CN" sz="2400" dirty="0" smtClean="0"/>
              <a:t>datasets</a:t>
            </a:r>
          </a:p>
          <a:p>
            <a:r>
              <a:rPr lang="en-US" altLang="zh-CN" sz="2400" dirty="0" smtClean="0"/>
              <a:t>adjusted </a:t>
            </a:r>
            <a:r>
              <a:rPr lang="en-US" altLang="zh-CN" sz="2400" dirty="0"/>
              <a:t>for </a:t>
            </a:r>
            <a:r>
              <a:rPr lang="en-US" altLang="zh-CN" sz="2400" dirty="0" smtClean="0"/>
              <a:t>estrogen </a:t>
            </a:r>
            <a:r>
              <a:rPr lang="en-US" altLang="zh-CN" sz="2400" dirty="0"/>
              <a:t>and </a:t>
            </a:r>
            <a:r>
              <a:rPr lang="en-US" altLang="zh-CN" sz="2400" dirty="0" smtClean="0"/>
              <a:t>progesterone receptor(ER/PR</a:t>
            </a:r>
            <a:r>
              <a:rPr lang="en-US" altLang="zh-CN" sz="2400" dirty="0"/>
              <a:t>) </a:t>
            </a:r>
            <a:r>
              <a:rPr lang="en-US" altLang="zh-CN" sz="2400" dirty="0" smtClean="0"/>
              <a:t>status as well </a:t>
            </a:r>
            <a:r>
              <a:rPr lang="en-US" altLang="zh-CN" sz="2400" dirty="0"/>
              <a:t>as </a:t>
            </a:r>
            <a:r>
              <a:rPr lang="en-US" altLang="zh-CN" sz="2400" dirty="0" smtClean="0"/>
              <a:t>age</a:t>
            </a:r>
          </a:p>
          <a:p>
            <a:r>
              <a:rPr lang="en-US" altLang="zh-CN" sz="2400" dirty="0" smtClean="0"/>
              <a:t>Fit data using </a:t>
            </a:r>
            <a:r>
              <a:rPr lang="en-US" altLang="zh-CN" sz="2400" dirty="0"/>
              <a:t>a </a:t>
            </a:r>
            <a:r>
              <a:rPr lang="en-US" altLang="zh-CN" sz="2400" dirty="0" smtClean="0"/>
              <a:t>robust linear regression model; the residuals were carried forward in all subsequence analyses </a:t>
            </a:r>
            <a:r>
              <a:rPr lang="en-US" altLang="zh-CN" sz="2400" dirty="0"/>
              <a:t>as the gene </a:t>
            </a:r>
            <a:r>
              <a:rPr lang="en-US" altLang="zh-CN" sz="2400" dirty="0" smtClean="0"/>
              <a:t>expression traits</a:t>
            </a:r>
          </a:p>
          <a:p>
            <a:r>
              <a:rPr lang="en-US" altLang="zh-CN" sz="2400" dirty="0" smtClean="0"/>
              <a:t>gene expression </a:t>
            </a:r>
            <a:r>
              <a:rPr lang="en-US" altLang="zh-CN" sz="2400" dirty="0"/>
              <a:t>and </a:t>
            </a:r>
            <a:r>
              <a:rPr lang="en-US" altLang="zh-CN" sz="2400" dirty="0" err="1" smtClean="0"/>
              <a:t>aCGH</a:t>
            </a:r>
            <a:r>
              <a:rPr lang="en-US" altLang="zh-CN" sz="2400" dirty="0" smtClean="0"/>
              <a:t> data </a:t>
            </a:r>
            <a:r>
              <a:rPr lang="en-US" altLang="zh-CN" sz="2400" dirty="0"/>
              <a:t>from the </a:t>
            </a:r>
            <a:r>
              <a:rPr lang="en-US" altLang="zh-CN" sz="2400" dirty="0" smtClean="0"/>
              <a:t>Stanford University </a:t>
            </a:r>
            <a:r>
              <a:rPr lang="en-US" altLang="zh-CN" sz="2400" dirty="0"/>
              <a:t>Breast Cancer Study</a:t>
            </a:r>
            <a:endParaRPr lang="zh-CN" altLang="en-US" sz="2400" dirty="0"/>
          </a:p>
        </p:txBody>
      </p:sp>
      <p:sp>
        <p:nvSpPr>
          <p:cNvPr id="4" name="右箭头 3">
            <a:hlinkClick r:id="rId2"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2601648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WACE</a:t>
            </a:r>
            <a:endParaRPr lang="zh-CN" altLang="en-US" b="1" dirty="0"/>
          </a:p>
        </p:txBody>
      </p:sp>
      <p:sp>
        <p:nvSpPr>
          <p:cNvPr id="6" name="AutoShape 3"/>
          <p:cNvSpPr>
            <a:spLocks noChangeAspect="1" noChangeArrowheads="1" noTextEdit="1"/>
          </p:cNvSpPr>
          <p:nvPr/>
        </p:nvSpPr>
        <p:spPr bwMode="auto">
          <a:xfrm>
            <a:off x="2279650" y="1417639"/>
            <a:ext cx="4740622" cy="503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5">
            <a:hlinkClick r:id="rId2" action="ppaction://hlinksldjump"/>
          </p:cNvPr>
          <p:cNvSpPr>
            <a:spLocks noChangeArrowheads="1"/>
          </p:cNvSpPr>
          <p:nvPr/>
        </p:nvSpPr>
        <p:spPr bwMode="auto">
          <a:xfrm>
            <a:off x="3019962" y="1437130"/>
            <a:ext cx="1492114" cy="6320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6"/>
          <p:cNvSpPr>
            <a:spLocks noChangeArrowheads="1"/>
          </p:cNvSpPr>
          <p:nvPr/>
        </p:nvSpPr>
        <p:spPr bwMode="auto">
          <a:xfrm>
            <a:off x="3019962" y="1437130"/>
            <a:ext cx="1492114" cy="632073"/>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7"/>
          <p:cNvSpPr>
            <a:spLocks noChangeArrowheads="1"/>
          </p:cNvSpPr>
          <p:nvPr/>
        </p:nvSpPr>
        <p:spPr bwMode="auto">
          <a:xfrm>
            <a:off x="3331845" y="1529017"/>
            <a:ext cx="103906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Sample of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3213658" y="1742029"/>
            <a:ext cx="1117854"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phenotype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4213325" y="1742029"/>
            <a:ext cx="22324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5606949" y="1437130"/>
            <a:ext cx="1391983" cy="6320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1"/>
          <p:cNvSpPr>
            <a:spLocks noChangeArrowheads="1"/>
          </p:cNvSpPr>
          <p:nvPr/>
        </p:nvSpPr>
        <p:spPr bwMode="auto">
          <a:xfrm>
            <a:off x="5606949" y="1437130"/>
            <a:ext cx="1391983" cy="632073"/>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2"/>
          <p:cNvSpPr>
            <a:spLocks noChangeArrowheads="1"/>
          </p:cNvSpPr>
          <p:nvPr/>
        </p:nvSpPr>
        <p:spPr bwMode="auto">
          <a:xfrm>
            <a:off x="5871229" y="1529017"/>
            <a:ext cx="103906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Sample of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5753042" y="1742029"/>
            <a:ext cx="1117854"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phenotype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6754351" y="1742029"/>
            <a:ext cx="22324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2</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7" name="Rectangle 15">
            <a:hlinkClick r:id="rId3" action="ppaction://hlinksldjump"/>
          </p:cNvPr>
          <p:cNvSpPr>
            <a:spLocks noChangeArrowheads="1"/>
          </p:cNvSpPr>
          <p:nvPr/>
        </p:nvSpPr>
        <p:spPr bwMode="auto">
          <a:xfrm>
            <a:off x="4262569" y="2701276"/>
            <a:ext cx="1741620" cy="6320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6">
            <a:hlinkClick r:id="rId3" action="ppaction://hlinksldjump"/>
          </p:cNvPr>
          <p:cNvSpPr>
            <a:spLocks noChangeArrowheads="1"/>
          </p:cNvSpPr>
          <p:nvPr/>
        </p:nvSpPr>
        <p:spPr bwMode="auto">
          <a:xfrm>
            <a:off x="4262569" y="2701276"/>
            <a:ext cx="1741620" cy="632073"/>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7"/>
          <p:cNvSpPr>
            <a:spLocks noChangeArrowheads="1"/>
          </p:cNvSpPr>
          <p:nvPr/>
        </p:nvSpPr>
        <p:spPr bwMode="auto">
          <a:xfrm>
            <a:off x="4661451" y="2688746"/>
            <a:ext cx="110472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Expression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0" name="Rectangle 18"/>
          <p:cNvSpPr>
            <a:spLocks noChangeArrowheads="1"/>
          </p:cNvSpPr>
          <p:nvPr/>
        </p:nvSpPr>
        <p:spPr bwMode="auto">
          <a:xfrm>
            <a:off x="4385681" y="2901757"/>
            <a:ext cx="605710"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Score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4858430" y="2901757"/>
            <a:ext cx="183847"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2" name="Rectangle 20"/>
          <p:cNvSpPr>
            <a:spLocks noChangeArrowheads="1"/>
          </p:cNvSpPr>
          <p:nvPr/>
        </p:nvSpPr>
        <p:spPr bwMode="auto">
          <a:xfrm>
            <a:off x="4924090" y="2901757"/>
            <a:ext cx="315166"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ES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3" name="Rectangle 21"/>
          <p:cNvSpPr>
            <a:spLocks noChangeArrowheads="1"/>
          </p:cNvSpPr>
          <p:nvPr/>
        </p:nvSpPr>
        <p:spPr bwMode="auto">
          <a:xfrm>
            <a:off x="5135842" y="2901757"/>
            <a:ext cx="236375"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5240897" y="2901757"/>
            <a:ext cx="802688"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of each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4569528" y="3113376"/>
            <a:ext cx="540050"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gene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6" name="Rectangle 24"/>
          <p:cNvSpPr>
            <a:spLocks noChangeArrowheads="1"/>
          </p:cNvSpPr>
          <p:nvPr/>
        </p:nvSpPr>
        <p:spPr bwMode="auto">
          <a:xfrm>
            <a:off x="4989749" y="3113376"/>
            <a:ext cx="22324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7" name="Rectangle 25"/>
          <p:cNvSpPr>
            <a:spLocks noChangeArrowheads="1"/>
          </p:cNvSpPr>
          <p:nvPr/>
        </p:nvSpPr>
        <p:spPr bwMode="auto">
          <a:xfrm>
            <a:off x="5096446" y="3113376"/>
            <a:ext cx="183847"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5175238" y="3113376"/>
            <a:ext cx="183847"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5240897" y="3113376"/>
            <a:ext cx="592578"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score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0" name="Freeform 28"/>
          <p:cNvSpPr>
            <a:spLocks/>
          </p:cNvSpPr>
          <p:nvPr/>
        </p:nvSpPr>
        <p:spPr bwMode="auto">
          <a:xfrm>
            <a:off x="3765198" y="2069203"/>
            <a:ext cx="1369002" cy="559677"/>
          </a:xfrm>
          <a:custGeom>
            <a:avLst/>
            <a:gdLst>
              <a:gd name="T0" fmla="*/ 0 w 834"/>
              <a:gd name="T1" fmla="*/ 0 h 402"/>
              <a:gd name="T2" fmla="*/ 0 w 834"/>
              <a:gd name="T3" fmla="*/ 113 h 402"/>
              <a:gd name="T4" fmla="*/ 834 w 834"/>
              <a:gd name="T5" fmla="*/ 113 h 402"/>
              <a:gd name="T6" fmla="*/ 834 w 834"/>
              <a:gd name="T7" fmla="*/ 402 h 402"/>
            </a:gdLst>
            <a:ahLst/>
            <a:cxnLst>
              <a:cxn ang="0">
                <a:pos x="T0" y="T1"/>
              </a:cxn>
              <a:cxn ang="0">
                <a:pos x="T2" y="T3"/>
              </a:cxn>
              <a:cxn ang="0">
                <a:pos x="T4" y="T5"/>
              </a:cxn>
              <a:cxn ang="0">
                <a:pos x="T6" y="T7"/>
              </a:cxn>
            </a:cxnLst>
            <a:rect l="0" t="0" r="r" b="b"/>
            <a:pathLst>
              <a:path w="834" h="402">
                <a:moveTo>
                  <a:pt x="0" y="0"/>
                </a:moveTo>
                <a:lnTo>
                  <a:pt x="0" y="113"/>
                </a:lnTo>
                <a:lnTo>
                  <a:pt x="834" y="113"/>
                </a:lnTo>
                <a:lnTo>
                  <a:pt x="834" y="402"/>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a:spLocks/>
          </p:cNvSpPr>
          <p:nvPr/>
        </p:nvSpPr>
        <p:spPr bwMode="auto">
          <a:xfrm>
            <a:off x="5084956" y="2619134"/>
            <a:ext cx="96848" cy="82142"/>
          </a:xfrm>
          <a:custGeom>
            <a:avLst/>
            <a:gdLst>
              <a:gd name="T0" fmla="*/ 59 w 59"/>
              <a:gd name="T1" fmla="*/ 0 h 59"/>
              <a:gd name="T2" fmla="*/ 30 w 59"/>
              <a:gd name="T3" fmla="*/ 59 h 59"/>
              <a:gd name="T4" fmla="*/ 0 w 59"/>
              <a:gd name="T5" fmla="*/ 0 h 59"/>
              <a:gd name="T6" fmla="*/ 59 w 59"/>
              <a:gd name="T7" fmla="*/ 0 h 59"/>
            </a:gdLst>
            <a:ahLst/>
            <a:cxnLst>
              <a:cxn ang="0">
                <a:pos x="T0" y="T1"/>
              </a:cxn>
              <a:cxn ang="0">
                <a:pos x="T2" y="T3"/>
              </a:cxn>
              <a:cxn ang="0">
                <a:pos x="T4" y="T5"/>
              </a:cxn>
              <a:cxn ang="0">
                <a:pos x="T6" y="T7"/>
              </a:cxn>
            </a:cxnLst>
            <a:rect l="0" t="0" r="r" b="b"/>
            <a:pathLst>
              <a:path w="59" h="59">
                <a:moveTo>
                  <a:pt x="59" y="0"/>
                </a:moveTo>
                <a:lnTo>
                  <a:pt x="30" y="59"/>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0"/>
          <p:cNvSpPr>
            <a:spLocks/>
          </p:cNvSpPr>
          <p:nvPr/>
        </p:nvSpPr>
        <p:spPr bwMode="auto">
          <a:xfrm>
            <a:off x="5134200" y="2069203"/>
            <a:ext cx="1168741" cy="559677"/>
          </a:xfrm>
          <a:custGeom>
            <a:avLst/>
            <a:gdLst>
              <a:gd name="T0" fmla="*/ 712 w 712"/>
              <a:gd name="T1" fmla="*/ 0 h 402"/>
              <a:gd name="T2" fmla="*/ 712 w 712"/>
              <a:gd name="T3" fmla="*/ 113 h 402"/>
              <a:gd name="T4" fmla="*/ 0 w 712"/>
              <a:gd name="T5" fmla="*/ 113 h 402"/>
              <a:gd name="T6" fmla="*/ 0 w 712"/>
              <a:gd name="T7" fmla="*/ 402 h 402"/>
            </a:gdLst>
            <a:ahLst/>
            <a:cxnLst>
              <a:cxn ang="0">
                <a:pos x="T0" y="T1"/>
              </a:cxn>
              <a:cxn ang="0">
                <a:pos x="T2" y="T3"/>
              </a:cxn>
              <a:cxn ang="0">
                <a:pos x="T4" y="T5"/>
              </a:cxn>
              <a:cxn ang="0">
                <a:pos x="T6" y="T7"/>
              </a:cxn>
            </a:cxnLst>
            <a:rect l="0" t="0" r="r" b="b"/>
            <a:pathLst>
              <a:path w="712" h="402">
                <a:moveTo>
                  <a:pt x="712" y="0"/>
                </a:moveTo>
                <a:lnTo>
                  <a:pt x="712" y="113"/>
                </a:lnTo>
                <a:lnTo>
                  <a:pt x="0" y="113"/>
                </a:lnTo>
                <a:lnTo>
                  <a:pt x="0" y="402"/>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a:spLocks/>
          </p:cNvSpPr>
          <p:nvPr/>
        </p:nvSpPr>
        <p:spPr bwMode="auto">
          <a:xfrm>
            <a:off x="5084956" y="2619134"/>
            <a:ext cx="96848" cy="82142"/>
          </a:xfrm>
          <a:custGeom>
            <a:avLst/>
            <a:gdLst>
              <a:gd name="T0" fmla="*/ 59 w 59"/>
              <a:gd name="T1" fmla="*/ 0 h 59"/>
              <a:gd name="T2" fmla="*/ 30 w 59"/>
              <a:gd name="T3" fmla="*/ 59 h 59"/>
              <a:gd name="T4" fmla="*/ 0 w 59"/>
              <a:gd name="T5" fmla="*/ 0 h 59"/>
              <a:gd name="T6" fmla="*/ 59 w 59"/>
              <a:gd name="T7" fmla="*/ 0 h 59"/>
            </a:gdLst>
            <a:ahLst/>
            <a:cxnLst>
              <a:cxn ang="0">
                <a:pos x="T0" y="T1"/>
              </a:cxn>
              <a:cxn ang="0">
                <a:pos x="T2" y="T3"/>
              </a:cxn>
              <a:cxn ang="0">
                <a:pos x="T4" y="T5"/>
              </a:cxn>
              <a:cxn ang="0">
                <a:pos x="T6" y="T7"/>
              </a:cxn>
            </a:cxnLst>
            <a:rect l="0" t="0" r="r" b="b"/>
            <a:pathLst>
              <a:path w="59" h="59">
                <a:moveTo>
                  <a:pt x="59" y="0"/>
                </a:moveTo>
                <a:lnTo>
                  <a:pt x="30" y="59"/>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Rectangle 32"/>
          <p:cNvSpPr>
            <a:spLocks noChangeArrowheads="1"/>
          </p:cNvSpPr>
          <p:nvPr/>
        </p:nvSpPr>
        <p:spPr bwMode="auto">
          <a:xfrm>
            <a:off x="4262569" y="3734311"/>
            <a:ext cx="1741620" cy="633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33"/>
          <p:cNvSpPr>
            <a:spLocks noChangeArrowheads="1"/>
          </p:cNvSpPr>
          <p:nvPr/>
        </p:nvSpPr>
        <p:spPr bwMode="auto">
          <a:xfrm>
            <a:off x="4262569" y="3734311"/>
            <a:ext cx="1741620" cy="633465"/>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34"/>
          <p:cNvSpPr>
            <a:spLocks noChangeArrowheads="1"/>
          </p:cNvSpPr>
          <p:nvPr/>
        </p:nvSpPr>
        <p:spPr bwMode="auto">
          <a:xfrm>
            <a:off x="4530132" y="3727350"/>
            <a:ext cx="1382134"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Arrange ES by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7" name="Rectangle 35"/>
          <p:cNvSpPr>
            <a:spLocks noChangeArrowheads="1"/>
          </p:cNvSpPr>
          <p:nvPr/>
        </p:nvSpPr>
        <p:spPr bwMode="auto">
          <a:xfrm>
            <a:off x="4543264" y="3938969"/>
            <a:ext cx="1342739"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gene physical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8" name="Rectangle 36"/>
          <p:cNvSpPr>
            <a:spLocks noChangeArrowheads="1"/>
          </p:cNvSpPr>
          <p:nvPr/>
        </p:nvSpPr>
        <p:spPr bwMode="auto">
          <a:xfrm>
            <a:off x="4779639" y="4150588"/>
            <a:ext cx="828952"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location</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9" name="Line 37"/>
          <p:cNvSpPr>
            <a:spLocks noChangeShapeType="1"/>
          </p:cNvSpPr>
          <p:nvPr/>
        </p:nvSpPr>
        <p:spPr bwMode="auto">
          <a:xfrm>
            <a:off x="5134200" y="3333348"/>
            <a:ext cx="0" cy="329959"/>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5084956" y="3653561"/>
            <a:ext cx="96848" cy="80749"/>
          </a:xfrm>
          <a:custGeom>
            <a:avLst/>
            <a:gdLst>
              <a:gd name="T0" fmla="*/ 59 w 59"/>
              <a:gd name="T1" fmla="*/ 0 h 58"/>
              <a:gd name="T2" fmla="*/ 30 w 59"/>
              <a:gd name="T3" fmla="*/ 58 h 58"/>
              <a:gd name="T4" fmla="*/ 0 w 59"/>
              <a:gd name="T5" fmla="*/ 0 h 58"/>
              <a:gd name="T6" fmla="*/ 59 w 59"/>
              <a:gd name="T7" fmla="*/ 0 h 58"/>
            </a:gdLst>
            <a:ahLst/>
            <a:cxnLst>
              <a:cxn ang="0">
                <a:pos x="T0" y="T1"/>
              </a:cxn>
              <a:cxn ang="0">
                <a:pos x="T2" y="T3"/>
              </a:cxn>
              <a:cxn ang="0">
                <a:pos x="T4" y="T5"/>
              </a:cxn>
              <a:cxn ang="0">
                <a:pos x="T6" y="T7"/>
              </a:cxn>
            </a:cxnLst>
            <a:rect l="0" t="0" r="r" b="b"/>
            <a:pathLst>
              <a:path w="59" h="58">
                <a:moveTo>
                  <a:pt x="59" y="0"/>
                </a:moveTo>
                <a:lnTo>
                  <a:pt x="30" y="58"/>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9">
            <a:hlinkClick r:id="rId4" action="ppaction://hlinksldjump"/>
          </p:cNvPr>
          <p:cNvSpPr>
            <a:spLocks noChangeArrowheads="1"/>
          </p:cNvSpPr>
          <p:nvPr/>
        </p:nvSpPr>
        <p:spPr bwMode="auto">
          <a:xfrm>
            <a:off x="4014705" y="4768738"/>
            <a:ext cx="2237350" cy="6320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40"/>
          <p:cNvSpPr>
            <a:spLocks noChangeArrowheads="1"/>
          </p:cNvSpPr>
          <p:nvPr/>
        </p:nvSpPr>
        <p:spPr bwMode="auto">
          <a:xfrm>
            <a:off x="4014705" y="4768738"/>
            <a:ext cx="2237350" cy="632073"/>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41"/>
          <p:cNvSpPr>
            <a:spLocks noChangeArrowheads="1"/>
          </p:cNvSpPr>
          <p:nvPr/>
        </p:nvSpPr>
        <p:spPr bwMode="auto">
          <a:xfrm>
            <a:off x="4147665" y="4753423"/>
            <a:ext cx="1723564"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Neighboring Score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44" name="Rectangle 42"/>
          <p:cNvSpPr>
            <a:spLocks noChangeArrowheads="1"/>
          </p:cNvSpPr>
          <p:nvPr/>
        </p:nvSpPr>
        <p:spPr bwMode="auto">
          <a:xfrm>
            <a:off x="5753042" y="4753423"/>
            <a:ext cx="183847"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45" name="Rectangle 43"/>
          <p:cNvSpPr>
            <a:spLocks noChangeArrowheads="1"/>
          </p:cNvSpPr>
          <p:nvPr/>
        </p:nvSpPr>
        <p:spPr bwMode="auto">
          <a:xfrm>
            <a:off x="5818702" y="4753423"/>
            <a:ext cx="354562"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NS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46" name="Rectangle 44"/>
          <p:cNvSpPr>
            <a:spLocks noChangeArrowheads="1"/>
          </p:cNvSpPr>
          <p:nvPr/>
        </p:nvSpPr>
        <p:spPr bwMode="auto">
          <a:xfrm>
            <a:off x="6056718" y="4753423"/>
            <a:ext cx="236375"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47" name="Rectangle 45"/>
          <p:cNvSpPr>
            <a:spLocks noChangeArrowheads="1"/>
          </p:cNvSpPr>
          <p:nvPr/>
        </p:nvSpPr>
        <p:spPr bwMode="auto">
          <a:xfrm>
            <a:off x="4160797" y="4976180"/>
            <a:ext cx="123768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of each gene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48" name="Rectangle 46"/>
          <p:cNvSpPr>
            <a:spLocks noChangeArrowheads="1"/>
          </p:cNvSpPr>
          <p:nvPr/>
        </p:nvSpPr>
        <p:spPr bwMode="auto">
          <a:xfrm>
            <a:off x="5280293" y="4976180"/>
            <a:ext cx="22324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49" name="Rectangle 47"/>
          <p:cNvSpPr>
            <a:spLocks noChangeArrowheads="1"/>
          </p:cNvSpPr>
          <p:nvPr/>
        </p:nvSpPr>
        <p:spPr bwMode="auto">
          <a:xfrm>
            <a:off x="5385348" y="4976180"/>
            <a:ext cx="881480"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Discrete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50" name="Rectangle 48"/>
          <p:cNvSpPr>
            <a:spLocks noChangeArrowheads="1"/>
          </p:cNvSpPr>
          <p:nvPr/>
        </p:nvSpPr>
        <p:spPr bwMode="auto">
          <a:xfrm>
            <a:off x="4306890" y="5187799"/>
            <a:ext cx="1776092"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Wavelet transform</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51" name="Line 49"/>
          <p:cNvSpPr>
            <a:spLocks noChangeShapeType="1"/>
          </p:cNvSpPr>
          <p:nvPr/>
        </p:nvSpPr>
        <p:spPr bwMode="auto">
          <a:xfrm>
            <a:off x="5134200" y="4367776"/>
            <a:ext cx="0" cy="328566"/>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0"/>
          <p:cNvSpPr>
            <a:spLocks/>
          </p:cNvSpPr>
          <p:nvPr/>
        </p:nvSpPr>
        <p:spPr bwMode="auto">
          <a:xfrm>
            <a:off x="5084956" y="4686596"/>
            <a:ext cx="96848" cy="82142"/>
          </a:xfrm>
          <a:custGeom>
            <a:avLst/>
            <a:gdLst>
              <a:gd name="T0" fmla="*/ 59 w 59"/>
              <a:gd name="T1" fmla="*/ 0 h 59"/>
              <a:gd name="T2" fmla="*/ 30 w 59"/>
              <a:gd name="T3" fmla="*/ 59 h 59"/>
              <a:gd name="T4" fmla="*/ 0 w 59"/>
              <a:gd name="T5" fmla="*/ 0 h 59"/>
              <a:gd name="T6" fmla="*/ 59 w 59"/>
              <a:gd name="T7" fmla="*/ 0 h 59"/>
            </a:gdLst>
            <a:ahLst/>
            <a:cxnLst>
              <a:cxn ang="0">
                <a:pos x="T0" y="T1"/>
              </a:cxn>
              <a:cxn ang="0">
                <a:pos x="T2" y="T3"/>
              </a:cxn>
              <a:cxn ang="0">
                <a:pos x="T4" y="T5"/>
              </a:cxn>
              <a:cxn ang="0">
                <a:pos x="T6" y="T7"/>
              </a:cxn>
            </a:cxnLst>
            <a:rect l="0" t="0" r="r" b="b"/>
            <a:pathLst>
              <a:path w="59" h="59">
                <a:moveTo>
                  <a:pt x="59" y="0"/>
                </a:moveTo>
                <a:lnTo>
                  <a:pt x="30" y="59"/>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51"/>
          <p:cNvSpPr>
            <a:spLocks noChangeArrowheads="1"/>
          </p:cNvSpPr>
          <p:nvPr/>
        </p:nvSpPr>
        <p:spPr bwMode="auto">
          <a:xfrm>
            <a:off x="4512076" y="5803165"/>
            <a:ext cx="1242608" cy="6320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52"/>
          <p:cNvSpPr>
            <a:spLocks noChangeArrowheads="1"/>
          </p:cNvSpPr>
          <p:nvPr/>
        </p:nvSpPr>
        <p:spPr bwMode="auto">
          <a:xfrm>
            <a:off x="4512076" y="5803165"/>
            <a:ext cx="1242608" cy="632073"/>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53"/>
          <p:cNvSpPr>
            <a:spLocks noChangeArrowheads="1"/>
          </p:cNvSpPr>
          <p:nvPr/>
        </p:nvSpPr>
        <p:spPr bwMode="auto">
          <a:xfrm>
            <a:off x="4674583" y="5902014"/>
            <a:ext cx="1078459"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Significant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56" name="Rectangle 54"/>
          <p:cNvSpPr>
            <a:spLocks noChangeArrowheads="1"/>
          </p:cNvSpPr>
          <p:nvPr/>
        </p:nvSpPr>
        <p:spPr bwMode="auto">
          <a:xfrm>
            <a:off x="5016013" y="6113633"/>
            <a:ext cx="354562"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smtClean="0">
                <a:ln>
                  <a:noFill/>
                </a:ln>
                <a:solidFill>
                  <a:srgbClr val="000000"/>
                </a:solidFill>
                <a:effectLst/>
                <a:latin typeface="Calibri" panose="020F0502020204030204" pitchFamily="34" charset="0"/>
              </a:rPr>
              <a:t>NS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57" name="Line 55"/>
          <p:cNvSpPr>
            <a:spLocks noChangeShapeType="1"/>
          </p:cNvSpPr>
          <p:nvPr/>
        </p:nvSpPr>
        <p:spPr bwMode="auto">
          <a:xfrm>
            <a:off x="5134200" y="5400811"/>
            <a:ext cx="0" cy="329959"/>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6"/>
          <p:cNvSpPr>
            <a:spLocks/>
          </p:cNvSpPr>
          <p:nvPr/>
        </p:nvSpPr>
        <p:spPr bwMode="auto">
          <a:xfrm>
            <a:off x="5084956" y="5721024"/>
            <a:ext cx="96848" cy="82142"/>
          </a:xfrm>
          <a:custGeom>
            <a:avLst/>
            <a:gdLst>
              <a:gd name="T0" fmla="*/ 59 w 59"/>
              <a:gd name="T1" fmla="*/ 0 h 59"/>
              <a:gd name="T2" fmla="*/ 30 w 59"/>
              <a:gd name="T3" fmla="*/ 59 h 59"/>
              <a:gd name="T4" fmla="*/ 0 w 59"/>
              <a:gd name="T5" fmla="*/ 0 h 59"/>
              <a:gd name="T6" fmla="*/ 59 w 59"/>
              <a:gd name="T7" fmla="*/ 0 h 59"/>
            </a:gdLst>
            <a:ahLst/>
            <a:cxnLst>
              <a:cxn ang="0">
                <a:pos x="T0" y="T1"/>
              </a:cxn>
              <a:cxn ang="0">
                <a:pos x="T2" y="T3"/>
              </a:cxn>
              <a:cxn ang="0">
                <a:pos x="T4" y="T5"/>
              </a:cxn>
              <a:cxn ang="0">
                <a:pos x="T6" y="T7"/>
              </a:cxn>
            </a:cxnLst>
            <a:rect l="0" t="0" r="r" b="b"/>
            <a:pathLst>
              <a:path w="59" h="59">
                <a:moveTo>
                  <a:pt x="59" y="0"/>
                </a:moveTo>
                <a:lnTo>
                  <a:pt x="30" y="59"/>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7"/>
          <p:cNvSpPr>
            <a:spLocks/>
          </p:cNvSpPr>
          <p:nvPr/>
        </p:nvSpPr>
        <p:spPr bwMode="auto">
          <a:xfrm>
            <a:off x="3144715" y="2491049"/>
            <a:ext cx="2015749" cy="3100497"/>
          </a:xfrm>
          <a:custGeom>
            <a:avLst/>
            <a:gdLst>
              <a:gd name="T0" fmla="*/ 1212 w 1212"/>
              <a:gd name="T1" fmla="*/ 0 h 2210"/>
              <a:gd name="T2" fmla="*/ 0 w 1212"/>
              <a:gd name="T3" fmla="*/ 0 h 2210"/>
              <a:gd name="T4" fmla="*/ 0 w 1212"/>
              <a:gd name="T5" fmla="*/ 2210 h 2210"/>
              <a:gd name="T6" fmla="*/ 1160 w 1212"/>
              <a:gd name="T7" fmla="*/ 2210 h 2210"/>
            </a:gdLst>
            <a:ahLst/>
            <a:cxnLst>
              <a:cxn ang="0">
                <a:pos x="T0" y="T1"/>
              </a:cxn>
              <a:cxn ang="0">
                <a:pos x="T2" y="T3"/>
              </a:cxn>
              <a:cxn ang="0">
                <a:pos x="T4" y="T5"/>
              </a:cxn>
              <a:cxn ang="0">
                <a:pos x="T6" y="T7"/>
              </a:cxn>
            </a:cxnLst>
            <a:rect l="0" t="0" r="r" b="b"/>
            <a:pathLst>
              <a:path w="1212" h="2210">
                <a:moveTo>
                  <a:pt x="1212" y="0"/>
                </a:moveTo>
                <a:lnTo>
                  <a:pt x="0" y="0"/>
                </a:lnTo>
                <a:lnTo>
                  <a:pt x="0" y="2210"/>
                </a:lnTo>
                <a:lnTo>
                  <a:pt x="1160" y="221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59"/>
          <p:cNvSpPr>
            <a:spLocks noChangeArrowheads="1"/>
          </p:cNvSpPr>
          <p:nvPr/>
        </p:nvSpPr>
        <p:spPr bwMode="auto">
          <a:xfrm>
            <a:off x="2299348" y="3707858"/>
            <a:ext cx="1689093" cy="6432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60"/>
          <p:cNvSpPr>
            <a:spLocks noChangeArrowheads="1"/>
          </p:cNvSpPr>
          <p:nvPr/>
        </p:nvSpPr>
        <p:spPr bwMode="auto">
          <a:xfrm>
            <a:off x="2305914" y="3705074"/>
            <a:ext cx="185488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dirty="0" smtClean="0">
                <a:ln>
                  <a:noFill/>
                </a:ln>
                <a:solidFill>
                  <a:srgbClr val="000000"/>
                </a:solidFill>
                <a:effectLst/>
                <a:latin typeface="Calibri" panose="020F0502020204030204" pitchFamily="34" charset="0"/>
              </a:rPr>
              <a:t>Randomly permute </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61"/>
          <p:cNvSpPr>
            <a:spLocks noChangeArrowheads="1"/>
          </p:cNvSpPr>
          <p:nvPr/>
        </p:nvSpPr>
        <p:spPr bwMode="auto">
          <a:xfrm>
            <a:off x="2437233" y="3916693"/>
            <a:ext cx="157911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dirty="0" smtClean="0">
                <a:ln>
                  <a:noFill/>
                </a:ln>
                <a:solidFill>
                  <a:srgbClr val="000000"/>
                </a:solidFill>
                <a:effectLst/>
                <a:latin typeface="Calibri" panose="020F0502020204030204" pitchFamily="34" charset="0"/>
              </a:rPr>
              <a:t>Sample labels in </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64" name="Rectangle 62">
            <a:hlinkClick r:id="rId5" action="ppaction://hlinksldjump"/>
          </p:cNvPr>
          <p:cNvSpPr>
            <a:spLocks noChangeArrowheads="1"/>
          </p:cNvSpPr>
          <p:nvPr/>
        </p:nvSpPr>
        <p:spPr bwMode="auto">
          <a:xfrm>
            <a:off x="2555420" y="4128312"/>
            <a:ext cx="1303343" cy="2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dirty="0" smtClean="0">
                <a:ln>
                  <a:noFill/>
                </a:ln>
                <a:solidFill>
                  <a:srgbClr val="000000"/>
                </a:solidFill>
                <a:effectLst/>
                <a:latin typeface="Calibri" panose="020F0502020204030204" pitchFamily="34" charset="0"/>
              </a:rPr>
              <a:t>calculating ES</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65" name="右箭头 64">
            <a:hlinkClick r:id="rId6" action="ppaction://hlinksldjump"/>
          </p:cNvPr>
          <p:cNvSpPr/>
          <p:nvPr/>
        </p:nvSpPr>
        <p:spPr>
          <a:xfrm>
            <a:off x="8028384" y="6308725"/>
            <a:ext cx="1008112" cy="432048"/>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back</a:t>
            </a:r>
            <a:endParaRPr lang="zh-CN" altLang="en-US" dirty="0"/>
          </a:p>
        </p:txBody>
      </p:sp>
    </p:spTree>
    <p:extLst>
      <p:ext uri="{BB962C8B-B14F-4D97-AF65-F5344CB8AC3E}">
        <p14:creationId xmlns:p14="http://schemas.microsoft.com/office/powerpoint/2010/main" val="81050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ICNV</a:t>
            </a:r>
            <a:endParaRPr lang="zh-CN" altLang="en-US" b="1" dirty="0"/>
          </a:p>
        </p:txBody>
      </p:sp>
      <p:sp>
        <p:nvSpPr>
          <p:cNvPr id="3" name="内容占位符 2"/>
          <p:cNvSpPr>
            <a:spLocks noGrp="1"/>
          </p:cNvSpPr>
          <p:nvPr>
            <p:ph idx="1"/>
          </p:nvPr>
        </p:nvSpPr>
        <p:spPr/>
        <p:txBody>
          <a:bodyPr>
            <a:noAutofit/>
          </a:bodyPr>
          <a:lstStyle/>
          <a:p>
            <a:r>
              <a:rPr lang="en-US" altLang="zh-CN" sz="2800" b="1" dirty="0">
                <a:solidFill>
                  <a:schemeClr val="tx1"/>
                </a:solidFill>
                <a:latin typeface="Calibri" panose="020F0502020204030204" pitchFamily="34" charset="0"/>
              </a:rPr>
              <a:t>Inferred Copy Number Variation </a:t>
            </a:r>
            <a:r>
              <a:rPr lang="en-US" altLang="zh-CN" sz="2800" b="1" dirty="0" smtClean="0">
                <a:solidFill>
                  <a:schemeClr val="tx1"/>
                </a:solidFill>
                <a:latin typeface="Calibri" panose="020F0502020204030204" pitchFamily="34" charset="0"/>
              </a:rPr>
              <a:t>region</a:t>
            </a:r>
          </a:p>
          <a:p>
            <a:r>
              <a:rPr lang="en-US" altLang="zh-CN" sz="2800" dirty="0" smtClean="0">
                <a:solidFill>
                  <a:schemeClr val="tx1"/>
                </a:solidFill>
                <a:latin typeface="Calibri" panose="020F0502020204030204" pitchFamily="34" charset="0"/>
              </a:rPr>
              <a:t>Criteria:</a:t>
            </a:r>
          </a:p>
          <a:p>
            <a:pPr lvl="1"/>
            <a:r>
              <a:rPr lang="en-US" altLang="zh-CN" sz="2400" dirty="0" smtClean="0">
                <a:solidFill>
                  <a:schemeClr val="tx1"/>
                </a:solidFill>
                <a:latin typeface="Calibri" panose="020F0502020204030204" pitchFamily="34" charset="0"/>
              </a:rPr>
              <a:t>False discovery rate:</a:t>
            </a:r>
          </a:p>
          <a:p>
            <a:pPr lvl="2"/>
            <a:r>
              <a:rPr lang="en-US" altLang="zh-CN" sz="2000" dirty="0">
                <a:solidFill>
                  <a:schemeClr val="tx1"/>
                </a:solidFill>
                <a:latin typeface="Calibri" panose="020F0502020204030204" pitchFamily="34" charset="0"/>
              </a:rPr>
              <a:t>the fraction of random NS that were greater than (less than) or equal to the observed value if NS&gt;0 (NS&lt;0)</a:t>
            </a:r>
            <a:endParaRPr lang="en-US" altLang="zh-CN" sz="2000" dirty="0" smtClean="0">
              <a:solidFill>
                <a:schemeClr val="tx1"/>
              </a:solidFill>
              <a:latin typeface="Calibri" panose="020F0502020204030204" pitchFamily="34" charset="0"/>
            </a:endParaRPr>
          </a:p>
          <a:p>
            <a:pPr lvl="1"/>
            <a:r>
              <a:rPr lang="en-US" altLang="zh-CN" sz="2400" dirty="0" smtClean="0">
                <a:solidFill>
                  <a:schemeClr val="tx1"/>
                </a:solidFill>
                <a:latin typeface="Calibri" panose="020F0502020204030204" pitchFamily="34" charset="0"/>
              </a:rPr>
              <a:t>Number of consecutive positive/negative NS’s</a:t>
            </a:r>
          </a:p>
          <a:p>
            <a:pPr lvl="2"/>
            <a:r>
              <a:rPr lang="en-US" altLang="zh-CN" sz="2000" dirty="0" smtClean="0">
                <a:solidFill>
                  <a:schemeClr val="tx1"/>
                </a:solidFill>
                <a:latin typeface="Calibri" panose="020F0502020204030204" pitchFamily="34" charset="0"/>
              </a:rPr>
              <a:t>false </a:t>
            </a:r>
            <a:r>
              <a:rPr lang="en-US" altLang="zh-CN" sz="2000" dirty="0">
                <a:solidFill>
                  <a:schemeClr val="tx1"/>
                </a:solidFill>
                <a:latin typeface="Calibri" panose="020F0502020204030204" pitchFamily="34" charset="0"/>
              </a:rPr>
              <a:t>discovery rate less than or equal to </a:t>
            </a:r>
            <a:r>
              <a:rPr lang="en-US" altLang="zh-CN" sz="2000" dirty="0" smtClean="0">
                <a:solidFill>
                  <a:schemeClr val="tx1"/>
                </a:solidFill>
                <a:latin typeface="Calibri" panose="020F0502020204030204" pitchFamily="34" charset="0"/>
              </a:rPr>
              <a:t>0.01</a:t>
            </a:r>
          </a:p>
        </p:txBody>
      </p:sp>
    </p:spTree>
    <p:extLst>
      <p:ext uri="{BB962C8B-B14F-4D97-AF65-F5344CB8AC3E}">
        <p14:creationId xmlns:p14="http://schemas.microsoft.com/office/powerpoint/2010/main" val="212460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ICNV</a:t>
            </a:r>
            <a:endParaRPr lang="zh-CN" altLang="en-US" dirty="0"/>
          </a:p>
        </p:txBody>
      </p:sp>
      <p:pic>
        <p:nvPicPr>
          <p:cNvPr id="5" name="内容占位符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48397"/>
          <a:stretch/>
        </p:blipFill>
        <p:spPr>
          <a:xfrm>
            <a:off x="1043608" y="1111491"/>
            <a:ext cx="3754760" cy="5817826"/>
          </a:xfrm>
        </p:spPr>
      </p:pic>
      <p:sp>
        <p:nvSpPr>
          <p:cNvPr id="4" name="内容占位符 3"/>
          <p:cNvSpPr>
            <a:spLocks noGrp="1"/>
          </p:cNvSpPr>
          <p:nvPr>
            <p:ph sz="half" idx="2"/>
          </p:nvPr>
        </p:nvSpPr>
        <p:spPr>
          <a:xfrm>
            <a:off x="5220073" y="1772816"/>
            <a:ext cx="3600400" cy="4608512"/>
          </a:xfrm>
        </p:spPr>
        <p:txBody>
          <a:bodyPr>
            <a:normAutofit/>
          </a:bodyPr>
          <a:lstStyle/>
          <a:p>
            <a:r>
              <a:rPr lang="en-US" altLang="zh-CN" sz="2400" dirty="0">
                <a:solidFill>
                  <a:schemeClr val="tx1"/>
                </a:solidFill>
                <a:latin typeface="Calibri" panose="020F0502020204030204" pitchFamily="34" charset="0"/>
              </a:rPr>
              <a:t>Figure showed that the high scaling level of wavelet transform increased the NS magnitude of neighbor points around a single differentiated gene, and made them become statistical significant, which might in turn falsely identify region as ICNV if </a:t>
            </a:r>
            <a:r>
              <a:rPr lang="en-US" altLang="zh-CN" sz="2400" i="1" dirty="0">
                <a:solidFill>
                  <a:schemeClr val="tx1"/>
                </a:solidFill>
                <a:latin typeface="Calibri" panose="020F0502020204030204" pitchFamily="34" charset="0"/>
              </a:rPr>
              <a:t>n</a:t>
            </a:r>
            <a:r>
              <a:rPr lang="en-US" altLang="zh-CN" sz="2400" dirty="0">
                <a:solidFill>
                  <a:schemeClr val="tx1"/>
                </a:solidFill>
                <a:latin typeface="Calibri" panose="020F0502020204030204" pitchFamily="34" charset="0"/>
              </a:rPr>
              <a:t> was small.  </a:t>
            </a:r>
            <a:endParaRPr lang="zh-CN" altLang="en-US" sz="2400" dirty="0">
              <a:solidFill>
                <a:schemeClr val="tx1"/>
              </a:solidFill>
              <a:latin typeface="Calibri" panose="020F0502020204030204" pitchFamily="34" charset="0"/>
            </a:endParaRPr>
          </a:p>
          <a:p>
            <a:endParaRPr lang="zh-CN" altLang="en-US" dirty="0"/>
          </a:p>
        </p:txBody>
      </p:sp>
    </p:spTree>
    <p:extLst>
      <p:ext uri="{BB962C8B-B14F-4D97-AF65-F5344CB8AC3E}">
        <p14:creationId xmlns:p14="http://schemas.microsoft.com/office/powerpoint/2010/main" val="3929126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ICNV</a:t>
            </a:r>
            <a:endParaRPr lang="zh-CN" altLang="en-US" dirty="0"/>
          </a:p>
        </p:txBody>
      </p:sp>
      <p:sp>
        <p:nvSpPr>
          <p:cNvPr id="3" name="内容占位符 2"/>
          <p:cNvSpPr>
            <a:spLocks noGrp="1"/>
          </p:cNvSpPr>
          <p:nvPr>
            <p:ph idx="1"/>
          </p:nvPr>
        </p:nvSpPr>
        <p:spPr>
          <a:xfrm>
            <a:off x="1942415" y="2133600"/>
            <a:ext cx="6878057" cy="4031704"/>
          </a:xfrm>
        </p:spPr>
        <p:txBody>
          <a:bodyPr>
            <a:normAutofit lnSpcReduction="10000"/>
          </a:bodyPr>
          <a:lstStyle/>
          <a:p>
            <a:r>
              <a:rPr lang="en-US" altLang="zh-CN" sz="2800" dirty="0" smtClean="0">
                <a:solidFill>
                  <a:schemeClr val="tx1"/>
                </a:solidFill>
                <a:latin typeface="Calibri" panose="020F0502020204030204" pitchFamily="34" charset="0"/>
              </a:rPr>
              <a:t>ensure more than a single gene in the region being differentiated </a:t>
            </a:r>
          </a:p>
          <a:p>
            <a:r>
              <a:rPr lang="en-US" altLang="zh-CN" sz="2800" i="1" dirty="0" smtClean="0">
                <a:solidFill>
                  <a:schemeClr val="tx1"/>
                </a:solidFill>
                <a:latin typeface="Calibri" panose="020F0502020204030204" pitchFamily="34" charset="0"/>
              </a:rPr>
              <a:t>n</a:t>
            </a:r>
            <a:r>
              <a:rPr lang="en-US" altLang="zh-CN" sz="2800" dirty="0" smtClean="0">
                <a:solidFill>
                  <a:schemeClr val="tx1"/>
                </a:solidFill>
                <a:latin typeface="Calibri" panose="020F0502020204030204" pitchFamily="34" charset="0"/>
              </a:rPr>
              <a:t> ranged from 5 to 10 depending on the scaling level</a:t>
            </a:r>
            <a:r>
              <a:rPr lang="en-US" altLang="zh-CN" sz="2800" i="1" dirty="0" smtClean="0">
                <a:solidFill>
                  <a:schemeClr val="tx1"/>
                </a:solidFill>
                <a:latin typeface="Calibri" panose="020F0502020204030204" pitchFamily="34" charset="0"/>
              </a:rPr>
              <a:t>s</a:t>
            </a:r>
            <a:r>
              <a:rPr lang="en-US" altLang="zh-CN" sz="2800" dirty="0" smtClean="0">
                <a:solidFill>
                  <a:schemeClr val="tx1"/>
                </a:solidFill>
                <a:latin typeface="Calibri" panose="020F0502020204030204" pitchFamily="34" charset="0"/>
              </a:rPr>
              <a:t> of wavelet transform</a:t>
            </a:r>
          </a:p>
          <a:p>
            <a:r>
              <a:rPr lang="en-US" altLang="zh-CN" sz="2800" dirty="0" smtClean="0">
                <a:solidFill>
                  <a:schemeClr val="tx1"/>
                </a:solidFill>
                <a:latin typeface="Calibri" panose="020F0502020204030204" pitchFamily="34" charset="0"/>
              </a:rPr>
              <a:t>In this project, we used n = 5 for s = 3, which was used in the four high gene-density breast cancer datasets, and n = 10 for s = 5, which was used in the BSC1 low gene-density dataset. </a:t>
            </a:r>
            <a:endParaRPr lang="zh-CN" altLang="en-US" sz="2800" dirty="0" smtClean="0">
              <a:solidFill>
                <a:schemeClr val="tx1"/>
              </a:solidFill>
              <a:latin typeface="Calibri" panose="020F0502020204030204" pitchFamily="34" charset="0"/>
            </a:endParaRPr>
          </a:p>
          <a:p>
            <a:endParaRPr lang="zh-CN" altLang="en-US" dirty="0"/>
          </a:p>
        </p:txBody>
      </p:sp>
    </p:spTree>
    <p:extLst>
      <p:ext uri="{BB962C8B-B14F-4D97-AF65-F5344CB8AC3E}">
        <p14:creationId xmlns:p14="http://schemas.microsoft.com/office/powerpoint/2010/main" val="2499301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791</TotalTime>
  <Words>1378</Words>
  <Application>Microsoft Office PowerPoint</Application>
  <PresentationFormat>全屏显示(4:3)</PresentationFormat>
  <Paragraphs>237</Paragraphs>
  <Slides>35</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45" baseType="lpstr">
      <vt:lpstr>宋体</vt:lpstr>
      <vt:lpstr>幼圆</vt:lpstr>
      <vt:lpstr>Arial</vt:lpstr>
      <vt:lpstr>Calibri</vt:lpstr>
      <vt:lpstr>Cambria Math</vt:lpstr>
      <vt:lpstr>Century Gothic</vt:lpstr>
      <vt:lpstr>Times New Roman</vt:lpstr>
      <vt:lpstr>Wingdings 3</vt:lpstr>
      <vt:lpstr>丝状</vt:lpstr>
      <vt:lpstr>Microsoft 公式 3.0</vt:lpstr>
      <vt:lpstr>Inferring causal genomic alterations in breast cancer using gene expression data(Linh M Tran et.al)</vt:lpstr>
      <vt:lpstr>Abstract</vt:lpstr>
      <vt:lpstr>Structure</vt:lpstr>
      <vt:lpstr>Methods</vt:lpstr>
      <vt:lpstr>Preprocessing</vt:lpstr>
      <vt:lpstr>WACE</vt:lpstr>
      <vt:lpstr>ICNV</vt:lpstr>
      <vt:lpstr>ICNV</vt:lpstr>
      <vt:lpstr>ICNV</vt:lpstr>
      <vt:lpstr>ICNV</vt:lpstr>
      <vt:lpstr>Gene Regulatory Network</vt:lpstr>
      <vt:lpstr>Gene Regulatory Network</vt:lpstr>
      <vt:lpstr>Key Driver Analysis(KDA)</vt:lpstr>
      <vt:lpstr>data classification</vt:lpstr>
      <vt:lpstr>ES</vt:lpstr>
      <vt:lpstr>t-statistics</vt:lpstr>
      <vt:lpstr>NS</vt:lpstr>
      <vt:lpstr>NS</vt:lpstr>
      <vt:lpstr>NS</vt:lpstr>
      <vt:lpstr>NS</vt:lpstr>
      <vt:lpstr>NS: parameter selection--filter</vt:lpstr>
      <vt:lpstr>NS: parameter selection--scaling</vt:lpstr>
      <vt:lpstr>NS: parameter selection--scaling</vt:lpstr>
      <vt:lpstr>NS: parameter selection--scaling</vt:lpstr>
      <vt:lpstr>permutation</vt:lpstr>
      <vt:lpstr>permutation</vt:lpstr>
      <vt:lpstr>GACE</vt:lpstr>
      <vt:lpstr>results</vt:lpstr>
      <vt:lpstr>Performance comparison of WACE and GACE</vt:lpstr>
      <vt:lpstr>PowerPoint 演示文稿</vt:lpstr>
      <vt:lpstr>PowerPoint 演示文稿</vt:lpstr>
      <vt:lpstr>Amplified regions associated with poor outcome affect cell cycle</vt:lpstr>
      <vt:lpstr>A regulatory network for the genes on the amplified recurrent ICNV regions</vt:lpstr>
      <vt:lpstr>discussion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dc:creator>
  <cp:lastModifiedBy>Huang</cp:lastModifiedBy>
  <cp:revision>53</cp:revision>
  <dcterms:created xsi:type="dcterms:W3CDTF">2013-06-13T14:13:51Z</dcterms:created>
  <dcterms:modified xsi:type="dcterms:W3CDTF">2013-06-14T16:16:29Z</dcterms:modified>
</cp:coreProperties>
</file>